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92" r:id="rId2"/>
    <p:sldId id="285" r:id="rId3"/>
    <p:sldId id="256" r:id="rId4"/>
    <p:sldId id="300" r:id="rId5"/>
    <p:sldId id="299" r:id="rId6"/>
    <p:sldId id="298" r:id="rId7"/>
    <p:sldId id="297" r:id="rId8"/>
    <p:sldId id="296" r:id="rId9"/>
    <p:sldId id="295" r:id="rId10"/>
    <p:sldId id="294" r:id="rId11"/>
    <p:sldId id="293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86" r:id="rId24"/>
    <p:sldId id="287" r:id="rId25"/>
    <p:sldId id="301" r:id="rId26"/>
    <p:sldId id="302" r:id="rId27"/>
    <p:sldId id="279" r:id="rId28"/>
    <p:sldId id="280" r:id="rId29"/>
    <p:sldId id="281" r:id="rId30"/>
    <p:sldId id="282" r:id="rId31"/>
    <p:sldId id="291" r:id="rId32"/>
    <p:sldId id="312" r:id="rId33"/>
    <p:sldId id="311" r:id="rId34"/>
    <p:sldId id="310" r:id="rId35"/>
    <p:sldId id="309" r:id="rId36"/>
    <p:sldId id="308" r:id="rId37"/>
    <p:sldId id="307" r:id="rId38"/>
    <p:sldId id="306" r:id="rId39"/>
    <p:sldId id="288" r:id="rId40"/>
    <p:sldId id="304" r:id="rId41"/>
    <p:sldId id="305" r:id="rId42"/>
    <p:sldId id="303" r:id="rId4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8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71EA-C724-4751-BB4D-F9EFC0125D04}" type="datetimeFigureOut">
              <a:rPr lang="de-DE" smtClean="0"/>
              <a:t>20.08.2017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84689-170F-4B77-B4E5-0532077ED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99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4689-170F-4B77-B4E5-0532077ED4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16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4689-170F-4B77-B4E5-0532077ED4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4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4689-170F-4B77-B4E5-0532077ED4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7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4689-170F-4B77-B4E5-0532077ED4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1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4689-170F-4B77-B4E5-0532077ED4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44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4689-170F-4B77-B4E5-0532077ED4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198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4689-170F-4B77-B4E5-0532077ED4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057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84689-170F-4B77-B4E5-0532077ED41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06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A91C-F543-4312-9435-3565C1F93153}" type="datetimeFigureOut">
              <a:rPr lang="de-DE" smtClean="0"/>
              <a:t>20.08.2017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78E46-090C-4920-88EE-96554833618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A91C-F543-4312-9435-3565C1F93153}" type="datetimeFigureOut">
              <a:rPr lang="de-DE" smtClean="0"/>
              <a:t>20.08.2017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8E46-090C-4920-88EE-965548336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A91C-F543-4312-9435-3565C1F93153}" type="datetimeFigureOut">
              <a:rPr lang="de-DE" smtClean="0"/>
              <a:t>20.08.2017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8E46-090C-4920-88EE-965548336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A91C-F543-4312-9435-3565C1F93153}" type="datetimeFigureOut">
              <a:rPr lang="de-DE" smtClean="0"/>
              <a:t>20.08.2017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8E46-090C-4920-88EE-965548336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A91C-F543-4312-9435-3565C1F93153}" type="datetimeFigureOut">
              <a:rPr lang="de-DE" smtClean="0"/>
              <a:t>20.08.2017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8E46-090C-4920-88EE-965548336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A91C-F543-4312-9435-3565C1F93153}" type="datetimeFigureOut">
              <a:rPr lang="de-DE" smtClean="0"/>
              <a:t>20.08.2017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8E46-090C-4920-88EE-96554833618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A91C-F543-4312-9435-3565C1F93153}" type="datetimeFigureOut">
              <a:rPr lang="de-DE" smtClean="0"/>
              <a:t>20.08.2017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8E46-090C-4920-88EE-965548336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A91C-F543-4312-9435-3565C1F93153}" type="datetimeFigureOut">
              <a:rPr lang="de-DE" smtClean="0"/>
              <a:t>20.08.2017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8E46-090C-4920-88EE-965548336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A91C-F543-4312-9435-3565C1F93153}" type="datetimeFigureOut">
              <a:rPr lang="de-DE" smtClean="0"/>
              <a:t>20.08.2017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8E46-090C-4920-88EE-965548336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A91C-F543-4312-9435-3565C1F93153}" type="datetimeFigureOut">
              <a:rPr lang="de-DE" smtClean="0"/>
              <a:t>20.08.2017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8E46-090C-4920-88EE-965548336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A91C-F543-4312-9435-3565C1F93153}" type="datetimeFigureOut">
              <a:rPr lang="de-DE" smtClean="0"/>
              <a:t>20.08.2017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8E46-090C-4920-88EE-965548336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3C9A91C-F543-4312-9435-3565C1F93153}" type="datetimeFigureOut">
              <a:rPr lang="de-DE" smtClean="0"/>
              <a:t>20.08.2017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5678E46-090C-4920-88EE-96554833618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gekerbter Pfeil nach rechts 2"/>
          <p:cNvSpPr/>
          <p:nvPr/>
        </p:nvSpPr>
        <p:spPr>
          <a:xfrm>
            <a:off x="251520" y="4365104"/>
            <a:ext cx="856895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tern mit 6 Zacken 5"/>
          <p:cNvSpPr/>
          <p:nvPr/>
        </p:nvSpPr>
        <p:spPr>
          <a:xfrm>
            <a:off x="3347864" y="4149080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51820" y="3358733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Berufung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Mk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75856" y="496906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Allgemeines Nachfolgen Jesu: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Petrus geht noch seinem Beruf nach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9955"/>
            <a:ext cx="3778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72000" y="33569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wunderbare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Fischfang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652120" y="4966643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Umfassendes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Nachfolgen Jesu: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Petrus gibt seinen Beruf auf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49080"/>
            <a:ext cx="3778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tern mit 6 Zacken 5">
            <a:extLst>
              <a:ext uri="{FF2B5EF4-FFF2-40B4-BE49-F238E27FC236}">
                <a16:creationId xmlns:a16="http://schemas.microsoft.com/office/drawing/2014/main" id="{93AA9F45-E9E3-4E87-84FC-F847EFBEE41B}"/>
              </a:ext>
            </a:extLst>
          </p:cNvPr>
          <p:cNvSpPr/>
          <p:nvPr/>
        </p:nvSpPr>
        <p:spPr>
          <a:xfrm>
            <a:off x="1115616" y="4161817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CFCCE6-FB22-4ABC-92CD-0E8EA29BDB3F}"/>
              </a:ext>
            </a:extLst>
          </p:cNvPr>
          <p:cNvSpPr txBox="1"/>
          <p:nvPr/>
        </p:nvSpPr>
        <p:spPr>
          <a:xfrm>
            <a:off x="108822" y="335699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Begegnung mit Jesus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40-42)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A2D0B5-FB9E-44C0-9581-8834802558ED}"/>
              </a:ext>
            </a:extLst>
          </p:cNvPr>
          <p:cNvSpPr txBox="1"/>
          <p:nvPr/>
        </p:nvSpPr>
        <p:spPr>
          <a:xfrm>
            <a:off x="971600" y="4966643"/>
            <a:ext cx="223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Simon Petrus wird von seinem Bruder Andreas zu Jesus gebracht</a:t>
            </a:r>
          </a:p>
        </p:txBody>
      </p:sp>
    </p:spTree>
    <p:extLst>
      <p:ext uri="{BB962C8B-B14F-4D97-AF65-F5344CB8AC3E}">
        <p14:creationId xmlns:p14="http://schemas.microsoft.com/office/powerpoint/2010/main" val="276960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gekerbter Pfeil nach rechts 2"/>
          <p:cNvSpPr/>
          <p:nvPr/>
        </p:nvSpPr>
        <p:spPr>
          <a:xfrm>
            <a:off x="251520" y="4365104"/>
            <a:ext cx="856895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tern mit 6 Zacken 5"/>
          <p:cNvSpPr/>
          <p:nvPr/>
        </p:nvSpPr>
        <p:spPr>
          <a:xfrm>
            <a:off x="3347864" y="4149080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51820" y="3358733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Berufung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Mk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75856" y="496906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Allgemeines Nachfolgen Jesu: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i="1" dirty="0">
                <a:solidFill>
                  <a:srgbClr val="00B050"/>
                </a:solidFill>
                <a:latin typeface="Arial"/>
              </a:rPr>
              <a:t>Petrus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geht noch </a:t>
            </a:r>
            <a:r>
              <a:rPr lang="de-DE" i="1" dirty="0">
                <a:solidFill>
                  <a:srgbClr val="00B050"/>
                </a:solidFill>
                <a:latin typeface="Arial"/>
              </a:rPr>
              <a:t>seinem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Beruf nach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9955"/>
            <a:ext cx="3778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72000" y="33569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wunderbare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Fischfang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652120" y="4966643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Umfassendes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Nachfolgen Jesu: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B050"/>
                </a:solidFill>
                <a:latin typeface="Arial"/>
              </a:rPr>
              <a:t>Petrus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gibt </a:t>
            </a:r>
            <a:r>
              <a:rPr lang="de-DE" dirty="0">
                <a:solidFill>
                  <a:srgbClr val="00B050"/>
                </a:solidFill>
                <a:latin typeface="Arial"/>
              </a:rPr>
              <a:t>seinen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Beruf auf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49080"/>
            <a:ext cx="3778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164288" y="335873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Aussendung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Jünger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9)</a:t>
            </a:r>
          </a:p>
        </p:txBody>
      </p:sp>
      <p:sp>
        <p:nvSpPr>
          <p:cNvPr id="12" name="Stern mit 6 Zacken 5">
            <a:extLst>
              <a:ext uri="{FF2B5EF4-FFF2-40B4-BE49-F238E27FC236}">
                <a16:creationId xmlns:a16="http://schemas.microsoft.com/office/drawing/2014/main" id="{93AA9F45-E9E3-4E87-84FC-F847EFBEE41B}"/>
              </a:ext>
            </a:extLst>
          </p:cNvPr>
          <p:cNvSpPr/>
          <p:nvPr/>
        </p:nvSpPr>
        <p:spPr>
          <a:xfrm>
            <a:off x="1115616" y="4161817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CFCCE6-FB22-4ABC-92CD-0E8EA29BDB3F}"/>
              </a:ext>
            </a:extLst>
          </p:cNvPr>
          <p:cNvSpPr txBox="1"/>
          <p:nvPr/>
        </p:nvSpPr>
        <p:spPr>
          <a:xfrm>
            <a:off x="108822" y="335699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1. Begegnung mit Jesus (</a:t>
            </a:r>
            <a:r>
              <a:rPr lang="de-DE" dirty="0" err="1"/>
              <a:t>Joh</a:t>
            </a:r>
            <a:r>
              <a:rPr lang="de-DE" dirty="0"/>
              <a:t> 1, 40-42)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A2D0B5-FB9E-44C0-9581-8834802558ED}"/>
              </a:ext>
            </a:extLst>
          </p:cNvPr>
          <p:cNvSpPr txBox="1"/>
          <p:nvPr/>
        </p:nvSpPr>
        <p:spPr>
          <a:xfrm>
            <a:off x="971600" y="4966643"/>
            <a:ext cx="223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00B050"/>
                </a:solidFill>
              </a:rPr>
              <a:t>Simon Petrus wird von seinem Bruder Andreas zu Jesus gebracht</a:t>
            </a:r>
          </a:p>
        </p:txBody>
      </p:sp>
    </p:spTree>
    <p:extLst>
      <p:ext uri="{BB962C8B-B14F-4D97-AF65-F5344CB8AC3E}">
        <p14:creationId xmlns:p14="http://schemas.microsoft.com/office/powerpoint/2010/main" val="25142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91264" cy="1154097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CBB935"/>
                </a:solidFill>
              </a:rPr>
              <a:t>Das Verhältnis des Simon Petrus zu Jesus </a:t>
            </a:r>
          </a:p>
        </p:txBody>
      </p:sp>
    </p:spTree>
    <p:extLst>
      <p:ext uri="{BB962C8B-B14F-4D97-AF65-F5344CB8AC3E}">
        <p14:creationId xmlns:p14="http://schemas.microsoft.com/office/powerpoint/2010/main" val="214673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91264" cy="1154097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CBB935"/>
                </a:solidFill>
              </a:rPr>
              <a:t>Das Verhältnis des Simon Petrus zu Jesus </a:t>
            </a:r>
          </a:p>
        </p:txBody>
      </p:sp>
      <p:sp>
        <p:nvSpPr>
          <p:cNvPr id="3" name="Eingekerbter Pfeil nach rechts 2"/>
          <p:cNvSpPr/>
          <p:nvPr/>
        </p:nvSpPr>
        <p:spPr>
          <a:xfrm>
            <a:off x="179512" y="3717032"/>
            <a:ext cx="878497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48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91264" cy="1154097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CBB935"/>
                </a:solidFill>
              </a:rPr>
              <a:t>Das Verhältnis des Simon Petrus zu Jesus </a:t>
            </a:r>
          </a:p>
        </p:txBody>
      </p:sp>
      <p:sp>
        <p:nvSpPr>
          <p:cNvPr id="3" name="Eingekerbter Pfeil nach rechts 2"/>
          <p:cNvSpPr/>
          <p:nvPr/>
        </p:nvSpPr>
        <p:spPr>
          <a:xfrm>
            <a:off x="179512" y="3717032"/>
            <a:ext cx="878497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1309" y="2276872"/>
            <a:ext cx="230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Verhältnis</a:t>
            </a:r>
          </a:p>
          <a:p>
            <a:r>
              <a:rPr lang="de-DE" dirty="0"/>
              <a:t>des Petrus zu </a:t>
            </a:r>
          </a:p>
          <a:p>
            <a:r>
              <a:rPr lang="de-DE" dirty="0"/>
              <a:t>Jesus vor dem </a:t>
            </a:r>
          </a:p>
          <a:p>
            <a:r>
              <a:rPr lang="de-DE" dirty="0"/>
              <a:t>Wunder (V. 4-5)</a:t>
            </a:r>
          </a:p>
        </p:txBody>
      </p:sp>
    </p:spTree>
    <p:extLst>
      <p:ext uri="{BB962C8B-B14F-4D97-AF65-F5344CB8AC3E}">
        <p14:creationId xmlns:p14="http://schemas.microsoft.com/office/powerpoint/2010/main" val="356995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91264" cy="1154097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CBB935"/>
                </a:solidFill>
              </a:rPr>
              <a:t>Das Verhältnis des Simon Petrus zu Jesus </a:t>
            </a:r>
          </a:p>
        </p:txBody>
      </p:sp>
      <p:sp>
        <p:nvSpPr>
          <p:cNvPr id="3" name="Eingekerbter Pfeil nach rechts 2"/>
          <p:cNvSpPr/>
          <p:nvPr/>
        </p:nvSpPr>
        <p:spPr>
          <a:xfrm>
            <a:off x="179512" y="3717032"/>
            <a:ext cx="878497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1309" y="2276872"/>
            <a:ext cx="230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Das Verhältnis</a:t>
            </a:r>
          </a:p>
          <a:p>
            <a:r>
              <a:rPr lang="de-DE" dirty="0">
                <a:solidFill>
                  <a:prstClr val="white"/>
                </a:solidFill>
              </a:rPr>
              <a:t>des Petrus zu </a:t>
            </a:r>
          </a:p>
          <a:p>
            <a:r>
              <a:rPr lang="de-DE" dirty="0">
                <a:solidFill>
                  <a:prstClr val="white"/>
                </a:solidFill>
              </a:rPr>
              <a:t>Jesus vor dem </a:t>
            </a:r>
          </a:p>
          <a:p>
            <a:r>
              <a:rPr lang="de-DE" dirty="0">
                <a:solidFill>
                  <a:prstClr val="white"/>
                </a:solidFill>
              </a:rPr>
              <a:t>Wunder (V. 4-5)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496" y="4293096"/>
            <a:ext cx="257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Gehorsam </a:t>
            </a:r>
          </a:p>
        </p:txBody>
      </p:sp>
    </p:spTree>
    <p:extLst>
      <p:ext uri="{BB962C8B-B14F-4D97-AF65-F5344CB8AC3E}">
        <p14:creationId xmlns:p14="http://schemas.microsoft.com/office/powerpoint/2010/main" val="401018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91264" cy="1154097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CBB935"/>
                </a:solidFill>
              </a:rPr>
              <a:t>Das Verhältnis des Simon Petrus zu Jesus </a:t>
            </a:r>
          </a:p>
        </p:txBody>
      </p:sp>
      <p:sp>
        <p:nvSpPr>
          <p:cNvPr id="3" name="Eingekerbter Pfeil nach rechts 2"/>
          <p:cNvSpPr/>
          <p:nvPr/>
        </p:nvSpPr>
        <p:spPr>
          <a:xfrm>
            <a:off x="179512" y="3717032"/>
            <a:ext cx="878497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1309" y="2276872"/>
            <a:ext cx="230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Das Verhältnis</a:t>
            </a:r>
          </a:p>
          <a:p>
            <a:r>
              <a:rPr lang="de-DE" dirty="0">
                <a:solidFill>
                  <a:prstClr val="white"/>
                </a:solidFill>
              </a:rPr>
              <a:t>des Petrus zu </a:t>
            </a:r>
          </a:p>
          <a:p>
            <a:r>
              <a:rPr lang="de-DE" dirty="0">
                <a:solidFill>
                  <a:prstClr val="white"/>
                </a:solidFill>
              </a:rPr>
              <a:t>Jesus vor dem </a:t>
            </a:r>
          </a:p>
          <a:p>
            <a:r>
              <a:rPr lang="de-DE" dirty="0">
                <a:solidFill>
                  <a:prstClr val="white"/>
                </a:solidFill>
              </a:rPr>
              <a:t>Wunder (V. 4-5)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496" y="4293096"/>
            <a:ext cx="257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Gehorsam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Anerkennung </a:t>
            </a:r>
          </a:p>
        </p:txBody>
      </p:sp>
    </p:spTree>
    <p:extLst>
      <p:ext uri="{BB962C8B-B14F-4D97-AF65-F5344CB8AC3E}">
        <p14:creationId xmlns:p14="http://schemas.microsoft.com/office/powerpoint/2010/main" val="1939096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91264" cy="1154097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CBB935"/>
                </a:solidFill>
              </a:rPr>
              <a:t>Das Verhältnis des Simon Petrus zu Jesus </a:t>
            </a:r>
          </a:p>
        </p:txBody>
      </p:sp>
      <p:sp>
        <p:nvSpPr>
          <p:cNvPr id="3" name="Eingekerbter Pfeil nach rechts 2"/>
          <p:cNvSpPr/>
          <p:nvPr/>
        </p:nvSpPr>
        <p:spPr>
          <a:xfrm>
            <a:off x="179512" y="3717032"/>
            <a:ext cx="878497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1309" y="2276872"/>
            <a:ext cx="230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Das Verhältnis</a:t>
            </a:r>
          </a:p>
          <a:p>
            <a:r>
              <a:rPr lang="de-DE" dirty="0">
                <a:solidFill>
                  <a:prstClr val="white"/>
                </a:solidFill>
              </a:rPr>
              <a:t>des Petrus zu </a:t>
            </a:r>
          </a:p>
          <a:p>
            <a:r>
              <a:rPr lang="de-DE" dirty="0">
                <a:solidFill>
                  <a:prstClr val="white"/>
                </a:solidFill>
              </a:rPr>
              <a:t>Jesus vor dem </a:t>
            </a:r>
          </a:p>
          <a:p>
            <a:r>
              <a:rPr lang="de-DE" dirty="0">
                <a:solidFill>
                  <a:prstClr val="white"/>
                </a:solidFill>
              </a:rPr>
              <a:t>Wunder (V. 4-5)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496" y="4293096"/>
            <a:ext cx="257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Gehorsam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Anerkennung 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87824" y="2924944"/>
            <a:ext cx="2088232" cy="175199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491880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Wunder</a:t>
            </a:r>
          </a:p>
        </p:txBody>
      </p:sp>
    </p:spTree>
    <p:extLst>
      <p:ext uri="{BB962C8B-B14F-4D97-AF65-F5344CB8AC3E}">
        <p14:creationId xmlns:p14="http://schemas.microsoft.com/office/powerpoint/2010/main" val="219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91264" cy="1154097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CBB935"/>
                </a:solidFill>
              </a:rPr>
              <a:t>Das Verhältnis des Simon Petrus zu Jesus </a:t>
            </a:r>
          </a:p>
        </p:txBody>
      </p:sp>
      <p:sp>
        <p:nvSpPr>
          <p:cNvPr id="3" name="Eingekerbter Pfeil nach rechts 2"/>
          <p:cNvSpPr/>
          <p:nvPr/>
        </p:nvSpPr>
        <p:spPr>
          <a:xfrm>
            <a:off x="179512" y="3717032"/>
            <a:ext cx="878497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1309" y="2276872"/>
            <a:ext cx="230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Das Verhältnis</a:t>
            </a:r>
          </a:p>
          <a:p>
            <a:r>
              <a:rPr lang="de-DE" dirty="0">
                <a:solidFill>
                  <a:prstClr val="white"/>
                </a:solidFill>
              </a:rPr>
              <a:t>des Petrus zu </a:t>
            </a:r>
          </a:p>
          <a:p>
            <a:r>
              <a:rPr lang="de-DE" dirty="0">
                <a:solidFill>
                  <a:prstClr val="white"/>
                </a:solidFill>
              </a:rPr>
              <a:t>Jesus vor dem </a:t>
            </a:r>
          </a:p>
          <a:p>
            <a:r>
              <a:rPr lang="de-DE" dirty="0">
                <a:solidFill>
                  <a:prstClr val="white"/>
                </a:solidFill>
              </a:rPr>
              <a:t>Wunder (V. 4-5)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496" y="4293096"/>
            <a:ext cx="257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Gehorsam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Anerkennung 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87824" y="2924944"/>
            <a:ext cx="2088232" cy="175199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</a:rPr>
              <a:t>Wunder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44208" y="227687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Verhältnis</a:t>
            </a:r>
          </a:p>
          <a:p>
            <a:r>
              <a:rPr lang="de-DE" dirty="0"/>
              <a:t>des Petrus zu </a:t>
            </a:r>
          </a:p>
          <a:p>
            <a:r>
              <a:rPr lang="de-DE" dirty="0"/>
              <a:t>Jesus nach dem </a:t>
            </a:r>
          </a:p>
          <a:p>
            <a:r>
              <a:rPr lang="de-DE" dirty="0"/>
              <a:t>Wunder (V. 8-9)</a:t>
            </a:r>
          </a:p>
        </p:txBody>
      </p:sp>
    </p:spTree>
    <p:extLst>
      <p:ext uri="{BB962C8B-B14F-4D97-AF65-F5344CB8AC3E}">
        <p14:creationId xmlns:p14="http://schemas.microsoft.com/office/powerpoint/2010/main" val="471266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91264" cy="1154097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CBB935"/>
                </a:solidFill>
              </a:rPr>
              <a:t>Das Verhältnis des Simon Petrus zu Jesus </a:t>
            </a:r>
          </a:p>
        </p:txBody>
      </p:sp>
      <p:sp>
        <p:nvSpPr>
          <p:cNvPr id="3" name="Eingekerbter Pfeil nach rechts 2"/>
          <p:cNvSpPr/>
          <p:nvPr/>
        </p:nvSpPr>
        <p:spPr>
          <a:xfrm>
            <a:off x="179512" y="3717032"/>
            <a:ext cx="878497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1309" y="2276872"/>
            <a:ext cx="230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Das Verhältnis</a:t>
            </a:r>
          </a:p>
          <a:p>
            <a:r>
              <a:rPr lang="de-DE" dirty="0">
                <a:solidFill>
                  <a:prstClr val="white"/>
                </a:solidFill>
              </a:rPr>
              <a:t>des Petrus zu </a:t>
            </a:r>
          </a:p>
          <a:p>
            <a:r>
              <a:rPr lang="de-DE" dirty="0">
                <a:solidFill>
                  <a:prstClr val="white"/>
                </a:solidFill>
              </a:rPr>
              <a:t>Jesus vor dem </a:t>
            </a:r>
          </a:p>
          <a:p>
            <a:r>
              <a:rPr lang="de-DE" dirty="0">
                <a:solidFill>
                  <a:prstClr val="white"/>
                </a:solidFill>
              </a:rPr>
              <a:t>Wunder (V. 4-5)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496" y="4293096"/>
            <a:ext cx="257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Gehorsam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Anerkennung 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87824" y="2924944"/>
            <a:ext cx="2088232" cy="175199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</a:rPr>
              <a:t>Wunder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44208" y="227687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Das Verhältnis</a:t>
            </a:r>
          </a:p>
          <a:p>
            <a:r>
              <a:rPr lang="de-DE" dirty="0">
                <a:solidFill>
                  <a:prstClr val="white"/>
                </a:solidFill>
              </a:rPr>
              <a:t>des Petrus zu </a:t>
            </a:r>
          </a:p>
          <a:p>
            <a:r>
              <a:rPr lang="de-DE" dirty="0">
                <a:solidFill>
                  <a:prstClr val="white"/>
                </a:solidFill>
              </a:rPr>
              <a:t>Jesus nach dem </a:t>
            </a:r>
          </a:p>
          <a:p>
            <a:r>
              <a:rPr lang="de-DE" dirty="0">
                <a:solidFill>
                  <a:prstClr val="white"/>
                </a:solidFill>
              </a:rPr>
              <a:t>Wunder (V. 8-9)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80112" y="42838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Ihn überkam ein Schrecken</a:t>
            </a:r>
          </a:p>
        </p:txBody>
      </p:sp>
    </p:spTree>
    <p:extLst>
      <p:ext uri="{BB962C8B-B14F-4D97-AF65-F5344CB8AC3E}">
        <p14:creationId xmlns:p14="http://schemas.microsoft.com/office/powerpoint/2010/main" val="278916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45" y="4365104"/>
            <a:ext cx="2736304" cy="228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067" y="1340768"/>
            <a:ext cx="8208912" cy="517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Die Bewunderer </a:t>
            </a:r>
            <a:r>
              <a:rPr lang="de-DE" dirty="0">
                <a:latin typeface="Times New Roman"/>
                <a:ea typeface="Calibri"/>
                <a:cs typeface="Times New Roman"/>
              </a:rPr>
              <a:t>rühmen die großen Taten Jesu in der Welt von gestern.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 marL="228600" indent="220980"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Die Nachfolger </a:t>
            </a:r>
            <a:r>
              <a:rPr lang="de-DE" dirty="0">
                <a:latin typeface="Times New Roman"/>
                <a:ea typeface="Calibri"/>
                <a:cs typeface="Times New Roman"/>
              </a:rPr>
              <a:t>wissen, dass Jesus in der Welt von heute anwesend sein will.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Die Bewunderer </a:t>
            </a:r>
            <a:r>
              <a:rPr lang="de-DE" dirty="0">
                <a:latin typeface="Times New Roman"/>
                <a:ea typeface="Calibri"/>
                <a:cs typeface="Times New Roman"/>
              </a:rPr>
              <a:t>gehen einer letzten Entscheidung für Jesus geschickt aus dem Wege.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Die Nachfolger </a:t>
            </a:r>
            <a:r>
              <a:rPr lang="de-DE" dirty="0">
                <a:latin typeface="Times New Roman"/>
                <a:ea typeface="Calibri"/>
                <a:cs typeface="Times New Roman"/>
              </a:rPr>
              <a:t>verbinden ihr Schicksal vorbehaltlos mit dem Schicksal Jesu.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Die Bewunderer </a:t>
            </a:r>
            <a:r>
              <a:rPr lang="de-DE" dirty="0">
                <a:latin typeface="Times New Roman"/>
                <a:ea typeface="Calibri"/>
                <a:cs typeface="Times New Roman"/>
              </a:rPr>
              <a:t>sind heute begeistert von Jesus und morgen von einem anderen.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Die Nachfolger </a:t>
            </a:r>
            <a:r>
              <a:rPr lang="de-DE" dirty="0">
                <a:latin typeface="Times New Roman"/>
                <a:ea typeface="Calibri"/>
                <a:cs typeface="Times New Roman"/>
              </a:rPr>
              <a:t>können ihren Herrschaftswechsel nicht mehr rückgängig machen.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Bewunderer</a:t>
            </a:r>
            <a:r>
              <a:rPr lang="de-DE" dirty="0">
                <a:latin typeface="Times New Roman"/>
                <a:ea typeface="Calibri"/>
                <a:cs typeface="Times New Roman"/>
              </a:rPr>
              <a:t> fragen: Was habe ich von Jesus?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Die Nachfolger </a:t>
            </a:r>
            <a:r>
              <a:rPr lang="de-DE" dirty="0">
                <a:latin typeface="Times New Roman"/>
                <a:ea typeface="Calibri"/>
                <a:cs typeface="Times New Roman"/>
              </a:rPr>
              <a:t>fragen: Was hat Jesus von mir?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Die Bewunderer </a:t>
            </a:r>
            <a:r>
              <a:rPr lang="de-DE" dirty="0">
                <a:latin typeface="Times New Roman"/>
                <a:ea typeface="Calibri"/>
                <a:cs typeface="Times New Roman"/>
              </a:rPr>
              <a:t>sonnen sich gerne und oft im Glanze Jesu.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Die Nachfolger </a:t>
            </a:r>
            <a:r>
              <a:rPr lang="de-DE" dirty="0">
                <a:latin typeface="Times New Roman"/>
                <a:ea typeface="Calibri"/>
                <a:cs typeface="Times New Roman"/>
              </a:rPr>
              <a:t>wenden sich gerne willig dem Elend der Welt zu.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b="1" dirty="0">
                <a:latin typeface="Times New Roman"/>
                <a:ea typeface="Calibri"/>
                <a:cs typeface="Times New Roman"/>
              </a:rPr>
              <a:t>Nein, Jesus will keine Bewunderer; auf sie kann er verzichten auf Nachfolger nicht.</a:t>
            </a:r>
            <a:endParaRPr lang="de-DE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8625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91264" cy="1154097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CBB935"/>
                </a:solidFill>
              </a:rPr>
              <a:t>Das Verhältnis des Simon Petrus zu Jesus </a:t>
            </a:r>
          </a:p>
        </p:txBody>
      </p:sp>
      <p:sp>
        <p:nvSpPr>
          <p:cNvPr id="3" name="Eingekerbter Pfeil nach rechts 2"/>
          <p:cNvSpPr/>
          <p:nvPr/>
        </p:nvSpPr>
        <p:spPr>
          <a:xfrm>
            <a:off x="179512" y="3717032"/>
            <a:ext cx="878497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1309" y="2276872"/>
            <a:ext cx="230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Das Verhältnis</a:t>
            </a:r>
          </a:p>
          <a:p>
            <a:r>
              <a:rPr lang="de-DE" dirty="0">
                <a:solidFill>
                  <a:prstClr val="white"/>
                </a:solidFill>
              </a:rPr>
              <a:t>des Petrus zu </a:t>
            </a:r>
          </a:p>
          <a:p>
            <a:r>
              <a:rPr lang="de-DE" dirty="0">
                <a:solidFill>
                  <a:prstClr val="white"/>
                </a:solidFill>
              </a:rPr>
              <a:t>Jesus vor dem </a:t>
            </a:r>
          </a:p>
          <a:p>
            <a:r>
              <a:rPr lang="de-DE" dirty="0">
                <a:solidFill>
                  <a:prstClr val="white"/>
                </a:solidFill>
              </a:rPr>
              <a:t>Wunder (V. 4-5)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496" y="4293096"/>
            <a:ext cx="257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Gehorsam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Anerkennung 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87824" y="2924944"/>
            <a:ext cx="2088232" cy="175199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</a:rPr>
              <a:t>Wunder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44208" y="227687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Das Verhältnis</a:t>
            </a:r>
          </a:p>
          <a:p>
            <a:r>
              <a:rPr lang="de-DE" dirty="0">
                <a:solidFill>
                  <a:prstClr val="white"/>
                </a:solidFill>
              </a:rPr>
              <a:t>des Petrus zu </a:t>
            </a:r>
          </a:p>
          <a:p>
            <a:r>
              <a:rPr lang="de-DE" dirty="0">
                <a:solidFill>
                  <a:prstClr val="white"/>
                </a:solidFill>
              </a:rPr>
              <a:t>Jesus nach dem </a:t>
            </a:r>
          </a:p>
          <a:p>
            <a:r>
              <a:rPr lang="de-DE" dirty="0">
                <a:solidFill>
                  <a:prstClr val="white"/>
                </a:solidFill>
              </a:rPr>
              <a:t>Wunder (V. 8-9)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80112" y="428380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Ihn überkam ein Schrecken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Er kniete sich vor Jesus nieder</a:t>
            </a:r>
          </a:p>
        </p:txBody>
      </p:sp>
    </p:spTree>
    <p:extLst>
      <p:ext uri="{BB962C8B-B14F-4D97-AF65-F5344CB8AC3E}">
        <p14:creationId xmlns:p14="http://schemas.microsoft.com/office/powerpoint/2010/main" val="514091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91264" cy="1154097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CBB935"/>
                </a:solidFill>
              </a:rPr>
              <a:t>Das Verhältnis des Simon Petrus zu Jesus </a:t>
            </a:r>
          </a:p>
        </p:txBody>
      </p:sp>
      <p:sp>
        <p:nvSpPr>
          <p:cNvPr id="3" name="Eingekerbter Pfeil nach rechts 2"/>
          <p:cNvSpPr/>
          <p:nvPr/>
        </p:nvSpPr>
        <p:spPr>
          <a:xfrm>
            <a:off x="179512" y="3717032"/>
            <a:ext cx="878497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1309" y="2276872"/>
            <a:ext cx="230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Das Verhältnis</a:t>
            </a:r>
          </a:p>
          <a:p>
            <a:r>
              <a:rPr lang="de-DE" dirty="0">
                <a:solidFill>
                  <a:prstClr val="white"/>
                </a:solidFill>
              </a:rPr>
              <a:t>des Petrus zu </a:t>
            </a:r>
          </a:p>
          <a:p>
            <a:r>
              <a:rPr lang="de-DE" dirty="0">
                <a:solidFill>
                  <a:prstClr val="white"/>
                </a:solidFill>
              </a:rPr>
              <a:t>Jesus vor dem </a:t>
            </a:r>
          </a:p>
          <a:p>
            <a:r>
              <a:rPr lang="de-DE" dirty="0">
                <a:solidFill>
                  <a:prstClr val="white"/>
                </a:solidFill>
              </a:rPr>
              <a:t>Wunder (V. 4-5)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496" y="4293096"/>
            <a:ext cx="257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Gehorsam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Anerkennung 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87824" y="2924944"/>
            <a:ext cx="2088232" cy="175199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</a:rPr>
              <a:t>Wunder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44208" y="227687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Das Verhältnis</a:t>
            </a:r>
          </a:p>
          <a:p>
            <a:r>
              <a:rPr lang="de-DE" dirty="0">
                <a:solidFill>
                  <a:prstClr val="white"/>
                </a:solidFill>
              </a:rPr>
              <a:t>des Petrus zu </a:t>
            </a:r>
          </a:p>
          <a:p>
            <a:r>
              <a:rPr lang="de-DE" dirty="0">
                <a:solidFill>
                  <a:prstClr val="white"/>
                </a:solidFill>
              </a:rPr>
              <a:t>Jesus nach dem </a:t>
            </a:r>
          </a:p>
          <a:p>
            <a:r>
              <a:rPr lang="de-DE" dirty="0">
                <a:solidFill>
                  <a:prstClr val="white"/>
                </a:solidFill>
              </a:rPr>
              <a:t>Wunder (V. 8-9)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80112" y="428380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Ihn überkam ein Schrecken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Er kniete sich vor Jesus nieder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Er erkennt seinen Sünderstatus</a:t>
            </a:r>
          </a:p>
        </p:txBody>
      </p:sp>
    </p:spTree>
    <p:extLst>
      <p:ext uri="{BB962C8B-B14F-4D97-AF65-F5344CB8AC3E}">
        <p14:creationId xmlns:p14="http://schemas.microsoft.com/office/powerpoint/2010/main" val="2849606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91264" cy="1154097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CBB935"/>
                </a:solidFill>
              </a:rPr>
              <a:t>Das Verhältnis des Simon Petrus zu Jesus </a:t>
            </a:r>
          </a:p>
        </p:txBody>
      </p:sp>
      <p:sp>
        <p:nvSpPr>
          <p:cNvPr id="3" name="Eingekerbter Pfeil nach rechts 2"/>
          <p:cNvSpPr/>
          <p:nvPr/>
        </p:nvSpPr>
        <p:spPr>
          <a:xfrm>
            <a:off x="179512" y="3717032"/>
            <a:ext cx="878497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1309" y="2276872"/>
            <a:ext cx="230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Das Verhältnis</a:t>
            </a:r>
          </a:p>
          <a:p>
            <a:r>
              <a:rPr lang="de-DE" dirty="0">
                <a:solidFill>
                  <a:prstClr val="white"/>
                </a:solidFill>
              </a:rPr>
              <a:t>des Petrus zu </a:t>
            </a:r>
          </a:p>
          <a:p>
            <a:r>
              <a:rPr lang="de-DE" dirty="0">
                <a:solidFill>
                  <a:prstClr val="white"/>
                </a:solidFill>
              </a:rPr>
              <a:t>Jesus vor dem </a:t>
            </a:r>
          </a:p>
          <a:p>
            <a:r>
              <a:rPr lang="de-DE" dirty="0">
                <a:solidFill>
                  <a:prstClr val="white"/>
                </a:solidFill>
              </a:rPr>
              <a:t>Wunder (V. 4-5)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496" y="4293096"/>
            <a:ext cx="257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Gehorsam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Anerkennung 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87824" y="2924944"/>
            <a:ext cx="2088232" cy="175199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</a:rPr>
              <a:t>Wunder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44208" y="227687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Das Verhältnis</a:t>
            </a:r>
          </a:p>
          <a:p>
            <a:r>
              <a:rPr lang="de-DE" dirty="0">
                <a:solidFill>
                  <a:prstClr val="white"/>
                </a:solidFill>
              </a:rPr>
              <a:t>des Petrus zu </a:t>
            </a:r>
          </a:p>
          <a:p>
            <a:r>
              <a:rPr lang="de-DE" dirty="0">
                <a:solidFill>
                  <a:prstClr val="white"/>
                </a:solidFill>
              </a:rPr>
              <a:t>Jesus nach dem </a:t>
            </a:r>
          </a:p>
          <a:p>
            <a:r>
              <a:rPr lang="de-DE" dirty="0">
                <a:solidFill>
                  <a:prstClr val="white"/>
                </a:solidFill>
              </a:rPr>
              <a:t>Wunder (V. 8-9)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80112" y="428380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Ihn überkam ein Schrecken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Er kniete sich vor Jesus nieder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Er erkennt seinen Sünderstatus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Er bezeichnet Jesus als </a:t>
            </a:r>
            <a:r>
              <a:rPr lang="de-DE" i="1" dirty="0">
                <a:solidFill>
                  <a:srgbClr val="00B050"/>
                </a:solidFill>
              </a:rPr>
              <a:t>Herr</a:t>
            </a:r>
          </a:p>
        </p:txBody>
      </p:sp>
    </p:spTree>
    <p:extLst>
      <p:ext uri="{BB962C8B-B14F-4D97-AF65-F5344CB8AC3E}">
        <p14:creationId xmlns:p14="http://schemas.microsoft.com/office/powerpoint/2010/main" val="1011445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white"/>
                </a:solidFill>
              </a:rPr>
              <a:t>Die Entscheidung zur Nachfolge erwächst bei Simon aus…</a:t>
            </a:r>
          </a:p>
          <a:p>
            <a:endParaRPr lang="de-DE" sz="2400" dirty="0">
              <a:solidFill>
                <a:prstClr val="white"/>
              </a:solidFill>
            </a:endParaRPr>
          </a:p>
          <a:p>
            <a:r>
              <a:rPr lang="de-DE" sz="2400" dirty="0">
                <a:solidFill>
                  <a:prstClr val="white"/>
                </a:solidFill>
              </a:rPr>
              <a:t>	</a:t>
            </a:r>
            <a:endParaRPr lang="de-DE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49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white"/>
                </a:solidFill>
              </a:rPr>
              <a:t>Die Entscheidung zur Nachfolge erwächst bei Simon aus…</a:t>
            </a:r>
          </a:p>
          <a:p>
            <a:endParaRPr lang="de-DE" sz="2400" dirty="0">
              <a:solidFill>
                <a:prstClr val="white"/>
              </a:solidFill>
            </a:endParaRPr>
          </a:p>
          <a:p>
            <a:r>
              <a:rPr lang="de-DE" sz="2400" dirty="0">
                <a:solidFill>
                  <a:prstClr val="white"/>
                </a:solidFill>
              </a:rPr>
              <a:t>	</a:t>
            </a:r>
            <a:r>
              <a:rPr lang="de-DE" sz="2400" dirty="0">
                <a:solidFill>
                  <a:srgbClr val="00B050"/>
                </a:solidFill>
              </a:rPr>
              <a:t>» …der Offenbarung/Erkenntnis des Wesens Jesu 	   Christi</a:t>
            </a:r>
          </a:p>
          <a:p>
            <a:r>
              <a:rPr lang="de-DE" sz="2400" dirty="0">
                <a:solidFill>
                  <a:srgbClr val="00B05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13549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Entscheidung zur Nachfolge erwächst bei Simon aus…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…der Offenbarung/Erkenntnis des Wesens Jesu 	   Christi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A2FE9F6-98D9-49B6-9BEE-340AC7D9DC92}"/>
              </a:ext>
            </a:extLst>
          </p:cNvPr>
          <p:cNvSpPr/>
          <p:nvPr/>
        </p:nvSpPr>
        <p:spPr>
          <a:xfrm>
            <a:off x="2915816" y="4697193"/>
            <a:ext cx="581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Blut der Märtyrer ist der Same der Kirche</a:t>
            </a:r>
            <a:endParaRPr lang="de-DE" sz="2400" i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10855F-7E38-44FA-9DDF-19F70411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978780"/>
            <a:ext cx="2278190" cy="18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9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Entscheidung zur Nachfolge erwächst bei Simon aus…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…der Offenbarung/Erkenntnis des Wesens Jesu 	   Christi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5940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208962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rPr>
              <a:t>Let me meet you on the mountain, Lord,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rPr>
              <a:t>Just once.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rPr>
              <a:t>You wouldn't have to burn a whole bush.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rPr>
              <a:t>Just a few smoking branches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rPr>
              <a:t>And I would surely be ...your Moses.</a:t>
            </a:r>
          </a:p>
          <a:p>
            <a:pPr>
              <a:defRPr/>
            </a:pPr>
            <a:br>
              <a:rPr lang="en-GB" sz="2400" kern="0" dirty="0">
                <a:solidFill>
                  <a:srgbClr val="A5AB81">
                    <a:lumMod val="40000"/>
                    <a:lumOff val="60000"/>
                  </a:srgbClr>
                </a:solidFill>
              </a:rPr>
            </a:br>
            <a:endParaRPr lang="de-DE" sz="2400" kern="0" dirty="0">
              <a:solidFill>
                <a:srgbClr val="A5AB8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5288" y="3141663"/>
            <a:ext cx="828198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kern="0" dirty="0">
                <a:solidFill>
                  <a:schemeClr val="accent2"/>
                </a:solidFill>
              </a:rPr>
              <a:t>Lass mich dir auf dem Berg begegnen, Herr,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Nur einmal.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Du müsstest nicht einen ganzen Busch brennen lassen.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Nur einige qualmende Äste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Und ich würde sicherlich …dein Moses sein</a:t>
            </a:r>
          </a:p>
        </p:txBody>
      </p:sp>
    </p:spTree>
    <p:extLst>
      <p:ext uri="{BB962C8B-B14F-4D97-AF65-F5344CB8AC3E}">
        <p14:creationId xmlns:p14="http://schemas.microsoft.com/office/powerpoint/2010/main" val="536328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08962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Let me meet you on the water, Lord,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Just once.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It wouldn't have to be on White Rock Lake.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Just on a puddle after the annual Dallas rain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And I would surely be...your Peter.</a:t>
            </a:r>
            <a:endParaRPr lang="de-DE" sz="2800" kern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3141663"/>
            <a:ext cx="8281987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kern="0" dirty="0">
                <a:solidFill>
                  <a:schemeClr val="accent2"/>
                </a:solidFill>
              </a:rPr>
              <a:t>Lass mich dir auf dem Wasser begegnen, Herr,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Nur einmal.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Es müsste nicht auf dem „White Rock See“ sein.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Nur auf einer Pfütze nach dem alljährlichen Dallas-Regen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Und ich würde sicherlich …dein Petrus sein</a:t>
            </a:r>
            <a:br>
              <a:rPr lang="de-DE" sz="2800" kern="0" dirty="0">
                <a:solidFill>
                  <a:schemeClr val="accent2"/>
                </a:solidFill>
              </a:rPr>
            </a:br>
            <a:endParaRPr lang="de-DE" sz="2800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51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08962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Let me meet you on the road, Lord,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Just once.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You wouldn't have to blind me on North Central Expressway.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Just a few bright lights on the way to chapel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And I would surely be...your Paul.</a:t>
            </a:r>
            <a:endParaRPr lang="de-DE" sz="2800" kern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3141663"/>
            <a:ext cx="828198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kern="0" dirty="0">
                <a:solidFill>
                  <a:schemeClr val="accent2"/>
                </a:solidFill>
              </a:rPr>
              <a:t>Lass mich dir auf der Straße begegnen, Herr,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Nur einmal.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Du müsstest mich nicht auf der „North Central Autobahn“ blenden.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Nur einige helle Lichter auf dem Weg zur Kirche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Und ich würde sicherlich …dein Paulus sein</a:t>
            </a:r>
          </a:p>
        </p:txBody>
      </p:sp>
    </p:spTree>
    <p:extLst>
      <p:ext uri="{BB962C8B-B14F-4D97-AF65-F5344CB8AC3E}">
        <p14:creationId xmlns:p14="http://schemas.microsoft.com/office/powerpoint/2010/main" val="163194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Jesu Begegnung mit Simon </a:t>
            </a:r>
            <a:br>
              <a:rPr lang="de-DE" sz="3200" dirty="0"/>
            </a:br>
            <a:r>
              <a:rPr lang="de-DE" sz="3200" dirty="0"/>
              <a:t>	– die Berufung zur Nachfolge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36096" y="5164688"/>
            <a:ext cx="2232248" cy="1144632"/>
          </a:xfrm>
        </p:spPr>
        <p:txBody>
          <a:bodyPr/>
          <a:lstStyle/>
          <a:p>
            <a:r>
              <a:rPr lang="de-DE" dirty="0"/>
              <a:t>Lukas 5, 1-11</a:t>
            </a:r>
          </a:p>
        </p:txBody>
      </p:sp>
    </p:spTree>
    <p:extLst>
      <p:ext uri="{BB962C8B-B14F-4D97-AF65-F5344CB8AC3E}">
        <p14:creationId xmlns:p14="http://schemas.microsoft.com/office/powerpoint/2010/main" val="3813495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08962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Let me meet you, Lord,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Just once. 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Anywhere. Anytime.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(…)</a:t>
            </a: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br>
              <a:rPr lang="en-GB" sz="2800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400" i="1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Norman Shirk</a:t>
            </a:r>
            <a:r>
              <a:rPr lang="de-DE" sz="2400" i="1" kern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3141663"/>
            <a:ext cx="82819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kern="0" dirty="0">
                <a:solidFill>
                  <a:schemeClr val="accent2"/>
                </a:solidFill>
              </a:rPr>
              <a:t>Lass mich dir begegnen, Herr,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Nur einmal.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Egal an welchem Ort. Egal zu welcher Zeit.</a:t>
            </a:r>
            <a:br>
              <a:rPr lang="de-DE" sz="2800" kern="0" dirty="0">
                <a:solidFill>
                  <a:schemeClr val="accent2"/>
                </a:solidFill>
              </a:rPr>
            </a:br>
            <a:r>
              <a:rPr lang="de-DE" sz="2800" kern="0" dirty="0">
                <a:solidFill>
                  <a:schemeClr val="accent2"/>
                </a:solidFill>
              </a:rPr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4216107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white"/>
                </a:solidFill>
              </a:rPr>
              <a:t>Die Entscheidung zur Nachfolge erwächst bei Simon aus…</a:t>
            </a:r>
          </a:p>
          <a:p>
            <a:endParaRPr lang="de-DE" sz="2400" dirty="0">
              <a:solidFill>
                <a:prstClr val="white"/>
              </a:solidFill>
            </a:endParaRPr>
          </a:p>
          <a:p>
            <a:r>
              <a:rPr lang="de-DE" sz="2400" dirty="0">
                <a:solidFill>
                  <a:prstClr val="white"/>
                </a:solidFill>
              </a:rPr>
              <a:t>	</a:t>
            </a:r>
            <a:r>
              <a:rPr lang="de-DE" sz="2400" dirty="0">
                <a:solidFill>
                  <a:srgbClr val="00B050"/>
                </a:solidFill>
              </a:rPr>
              <a:t>» …der Offenbarung/Erkenntnis des Wesens Jesu 	   Christi</a:t>
            </a:r>
          </a:p>
          <a:p>
            <a:r>
              <a:rPr lang="de-DE" sz="2400" dirty="0">
                <a:solidFill>
                  <a:srgbClr val="00B05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42927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Entscheidung zur Nachfolge erwächst bei Simon aus…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…der Offenbarung/Erkenntnis des Wesens Jesu 	   Christi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7C8B2B-8CBD-46BD-ABB2-9BA639651BDD}"/>
              </a:ext>
            </a:extLst>
          </p:cNvPr>
          <p:cNvSpPr txBox="1"/>
          <p:nvPr/>
        </p:nvSpPr>
        <p:spPr>
          <a:xfrm>
            <a:off x="3491880" y="37890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Erkenntnis Jesu</a:t>
            </a:r>
          </a:p>
        </p:txBody>
      </p:sp>
    </p:spTree>
    <p:extLst>
      <p:ext uri="{BB962C8B-B14F-4D97-AF65-F5344CB8AC3E}">
        <p14:creationId xmlns:p14="http://schemas.microsoft.com/office/powerpoint/2010/main" val="2130296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Entscheidung zur Nachfolge erwächst bei Simon aus…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…der Offenbarung/Erkenntnis des Wesens Jesu 	   Christi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7C8B2B-8CBD-46BD-ABB2-9BA639651BDD}"/>
              </a:ext>
            </a:extLst>
          </p:cNvPr>
          <p:cNvSpPr txBox="1"/>
          <p:nvPr/>
        </p:nvSpPr>
        <p:spPr>
          <a:xfrm>
            <a:off x="3491880" y="37890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Erkenntnis Jesu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169E347D-E5BA-4669-877F-8C9E233F257D}"/>
              </a:ext>
            </a:extLst>
          </p:cNvPr>
          <p:cNvSpPr/>
          <p:nvPr/>
        </p:nvSpPr>
        <p:spPr>
          <a:xfrm rot="18934032">
            <a:off x="2353494" y="5088190"/>
            <a:ext cx="144016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014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Entscheidung zur Nachfolge erwächst bei Simon aus…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…der Offenbarung/Erkenntnis des Wesens Jesu 	   Christi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7C8B2B-8CBD-46BD-ABB2-9BA639651BDD}"/>
              </a:ext>
            </a:extLst>
          </p:cNvPr>
          <p:cNvSpPr txBox="1"/>
          <p:nvPr/>
        </p:nvSpPr>
        <p:spPr>
          <a:xfrm>
            <a:off x="3491880" y="37890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Erkenntnis Jesu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169E347D-E5BA-4669-877F-8C9E233F257D}"/>
              </a:ext>
            </a:extLst>
          </p:cNvPr>
          <p:cNvSpPr/>
          <p:nvPr/>
        </p:nvSpPr>
        <p:spPr>
          <a:xfrm rot="18934032">
            <a:off x="2353494" y="5088190"/>
            <a:ext cx="144016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766CC482-ECAE-4B46-81CF-51218F6B35A3}"/>
              </a:ext>
            </a:extLst>
          </p:cNvPr>
          <p:cNvSpPr/>
          <p:nvPr/>
        </p:nvSpPr>
        <p:spPr>
          <a:xfrm rot="2582745">
            <a:off x="5328824" y="5077403"/>
            <a:ext cx="144016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476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Entscheidung zur Nachfolge erwächst bei Simon aus…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…der Offenbarung/Erkenntnis des Wesens Jesu 	   Christi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7C8B2B-8CBD-46BD-ABB2-9BA639651BDD}"/>
              </a:ext>
            </a:extLst>
          </p:cNvPr>
          <p:cNvSpPr txBox="1"/>
          <p:nvPr/>
        </p:nvSpPr>
        <p:spPr>
          <a:xfrm>
            <a:off x="3491880" y="37890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Erkenntnis Jesu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169E347D-E5BA-4669-877F-8C9E233F257D}"/>
              </a:ext>
            </a:extLst>
          </p:cNvPr>
          <p:cNvSpPr/>
          <p:nvPr/>
        </p:nvSpPr>
        <p:spPr>
          <a:xfrm rot="18934032">
            <a:off x="2353494" y="5088190"/>
            <a:ext cx="144016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766CC482-ECAE-4B46-81CF-51218F6B35A3}"/>
              </a:ext>
            </a:extLst>
          </p:cNvPr>
          <p:cNvSpPr/>
          <p:nvPr/>
        </p:nvSpPr>
        <p:spPr>
          <a:xfrm rot="2582745">
            <a:off x="5328824" y="5077403"/>
            <a:ext cx="144016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139B44-BBC8-4C15-B4B5-D4CB3B43E7CD}"/>
              </a:ext>
            </a:extLst>
          </p:cNvPr>
          <p:cNvSpPr txBox="1"/>
          <p:nvPr/>
        </p:nvSpPr>
        <p:spPr>
          <a:xfrm>
            <a:off x="1187624" y="443029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Entscheidung</a:t>
            </a:r>
          </a:p>
        </p:txBody>
      </p:sp>
    </p:spTree>
    <p:extLst>
      <p:ext uri="{BB962C8B-B14F-4D97-AF65-F5344CB8AC3E}">
        <p14:creationId xmlns:p14="http://schemas.microsoft.com/office/powerpoint/2010/main" val="169745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Entscheidung zur Nachfolge erwächst bei Simon aus…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…der Offenbarung/Erkenntnis des Wesens Jesu 	   Christi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7C8B2B-8CBD-46BD-ABB2-9BA639651BDD}"/>
              </a:ext>
            </a:extLst>
          </p:cNvPr>
          <p:cNvSpPr txBox="1"/>
          <p:nvPr/>
        </p:nvSpPr>
        <p:spPr>
          <a:xfrm>
            <a:off x="3491880" y="37890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Erkenntnis Jesu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169E347D-E5BA-4669-877F-8C9E233F257D}"/>
              </a:ext>
            </a:extLst>
          </p:cNvPr>
          <p:cNvSpPr/>
          <p:nvPr/>
        </p:nvSpPr>
        <p:spPr>
          <a:xfrm rot="18934032">
            <a:off x="2353494" y="5088190"/>
            <a:ext cx="144016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766CC482-ECAE-4B46-81CF-51218F6B35A3}"/>
              </a:ext>
            </a:extLst>
          </p:cNvPr>
          <p:cNvSpPr/>
          <p:nvPr/>
        </p:nvSpPr>
        <p:spPr>
          <a:xfrm rot="2582745">
            <a:off x="5328824" y="5077403"/>
            <a:ext cx="144016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139B44-BBC8-4C15-B4B5-D4CB3B43E7CD}"/>
              </a:ext>
            </a:extLst>
          </p:cNvPr>
          <p:cNvSpPr txBox="1"/>
          <p:nvPr/>
        </p:nvSpPr>
        <p:spPr>
          <a:xfrm>
            <a:off x="1187624" y="443029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Entscheidung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177DC7-FE76-4850-8D40-077DF4C6AC0A}"/>
              </a:ext>
            </a:extLst>
          </p:cNvPr>
          <p:cNvSpPr txBox="1"/>
          <p:nvPr/>
        </p:nvSpPr>
        <p:spPr>
          <a:xfrm>
            <a:off x="6156176" y="443029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Folge</a:t>
            </a: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247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Entscheidung zur Nachfolge erwächst bei Simon aus…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…der Offenbarung/Erkenntnis des Wesens Jesu 	   Christi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7C8B2B-8CBD-46BD-ABB2-9BA639651BDD}"/>
              </a:ext>
            </a:extLst>
          </p:cNvPr>
          <p:cNvSpPr txBox="1"/>
          <p:nvPr/>
        </p:nvSpPr>
        <p:spPr>
          <a:xfrm>
            <a:off x="3491880" y="37890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Erkenntnis Jesu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169E347D-E5BA-4669-877F-8C9E233F257D}"/>
              </a:ext>
            </a:extLst>
          </p:cNvPr>
          <p:cNvSpPr/>
          <p:nvPr/>
        </p:nvSpPr>
        <p:spPr>
          <a:xfrm rot="18934032">
            <a:off x="2353494" y="5088190"/>
            <a:ext cx="144016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766CC482-ECAE-4B46-81CF-51218F6B35A3}"/>
              </a:ext>
            </a:extLst>
          </p:cNvPr>
          <p:cNvSpPr/>
          <p:nvPr/>
        </p:nvSpPr>
        <p:spPr>
          <a:xfrm rot="2582745">
            <a:off x="5328824" y="5077403"/>
            <a:ext cx="144016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139B44-BBC8-4C15-B4B5-D4CB3B43E7CD}"/>
              </a:ext>
            </a:extLst>
          </p:cNvPr>
          <p:cNvSpPr txBox="1"/>
          <p:nvPr/>
        </p:nvSpPr>
        <p:spPr>
          <a:xfrm>
            <a:off x="1187624" y="443029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Entscheidung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177DC7-FE76-4850-8D40-077DF4C6AC0A}"/>
              </a:ext>
            </a:extLst>
          </p:cNvPr>
          <p:cNvSpPr txBox="1"/>
          <p:nvPr/>
        </p:nvSpPr>
        <p:spPr>
          <a:xfrm>
            <a:off x="6156176" y="443029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Folge</a:t>
            </a: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253B571-80BF-4CBB-8E0E-15F8D0F89964}"/>
              </a:ext>
            </a:extLst>
          </p:cNvPr>
          <p:cNvSpPr txBox="1"/>
          <p:nvPr/>
        </p:nvSpPr>
        <p:spPr>
          <a:xfrm>
            <a:off x="910646" y="484582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Überwindung</a:t>
            </a:r>
          </a:p>
        </p:txBody>
      </p:sp>
    </p:spTree>
    <p:extLst>
      <p:ext uri="{BB962C8B-B14F-4D97-AF65-F5344CB8AC3E}">
        <p14:creationId xmlns:p14="http://schemas.microsoft.com/office/powerpoint/2010/main" val="1435512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Entscheidung zur Nachfolge erwächst bei Simon aus…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…der Offenbarung/Erkenntnis des Wesens Jesu 	   Christi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7C8B2B-8CBD-46BD-ABB2-9BA639651BDD}"/>
              </a:ext>
            </a:extLst>
          </p:cNvPr>
          <p:cNvSpPr txBox="1"/>
          <p:nvPr/>
        </p:nvSpPr>
        <p:spPr>
          <a:xfrm>
            <a:off x="3491880" y="37890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Erkenntnis Jesu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169E347D-E5BA-4669-877F-8C9E233F257D}"/>
              </a:ext>
            </a:extLst>
          </p:cNvPr>
          <p:cNvSpPr/>
          <p:nvPr/>
        </p:nvSpPr>
        <p:spPr>
          <a:xfrm rot="18934032">
            <a:off x="2353494" y="5088190"/>
            <a:ext cx="144016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766CC482-ECAE-4B46-81CF-51218F6B35A3}"/>
              </a:ext>
            </a:extLst>
          </p:cNvPr>
          <p:cNvSpPr/>
          <p:nvPr/>
        </p:nvSpPr>
        <p:spPr>
          <a:xfrm rot="2582745">
            <a:off x="5328824" y="5077403"/>
            <a:ext cx="144016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139B44-BBC8-4C15-B4B5-D4CB3B43E7CD}"/>
              </a:ext>
            </a:extLst>
          </p:cNvPr>
          <p:cNvSpPr txBox="1"/>
          <p:nvPr/>
        </p:nvSpPr>
        <p:spPr>
          <a:xfrm>
            <a:off x="1187624" y="443029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Entscheidung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177DC7-FE76-4850-8D40-077DF4C6AC0A}"/>
              </a:ext>
            </a:extLst>
          </p:cNvPr>
          <p:cNvSpPr txBox="1"/>
          <p:nvPr/>
        </p:nvSpPr>
        <p:spPr>
          <a:xfrm>
            <a:off x="6156176" y="443029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Folge</a:t>
            </a:r>
            <a:endParaRPr lang="de-DE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253B571-80BF-4CBB-8E0E-15F8D0F89964}"/>
              </a:ext>
            </a:extLst>
          </p:cNvPr>
          <p:cNvSpPr txBox="1"/>
          <p:nvPr/>
        </p:nvSpPr>
        <p:spPr>
          <a:xfrm>
            <a:off x="910646" y="484582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Überwindung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0AA62C-141D-41F2-96B7-0C23EE9EBC20}"/>
              </a:ext>
            </a:extLst>
          </p:cNvPr>
          <p:cNvSpPr txBox="1"/>
          <p:nvPr/>
        </p:nvSpPr>
        <p:spPr>
          <a:xfrm>
            <a:off x="6418204" y="484582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Antrieb</a:t>
            </a:r>
          </a:p>
        </p:txBody>
      </p:sp>
    </p:spTree>
    <p:extLst>
      <p:ext uri="{BB962C8B-B14F-4D97-AF65-F5344CB8AC3E}">
        <p14:creationId xmlns:p14="http://schemas.microsoft.com/office/powerpoint/2010/main" val="4257378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white"/>
                </a:solidFill>
              </a:rPr>
              <a:t>Die Entscheidung zur Nachfolge erwächst bei Simon aus…</a:t>
            </a:r>
          </a:p>
          <a:p>
            <a:endParaRPr lang="de-DE" sz="2400" dirty="0">
              <a:solidFill>
                <a:prstClr val="white"/>
              </a:solidFill>
            </a:endParaRPr>
          </a:p>
          <a:p>
            <a:r>
              <a:rPr lang="de-DE" sz="2400" dirty="0">
                <a:solidFill>
                  <a:prstClr val="white"/>
                </a:solidFill>
              </a:rPr>
              <a:t>	</a:t>
            </a:r>
            <a:r>
              <a:rPr lang="de-DE" sz="2400" dirty="0">
                <a:solidFill>
                  <a:srgbClr val="00B050"/>
                </a:solidFill>
              </a:rPr>
              <a:t>» …der Offenbarung/Erkenntnis des Wesens Jesu 	   Christi</a:t>
            </a:r>
          </a:p>
          <a:p>
            <a:r>
              <a:rPr lang="de-DE" sz="2400" dirty="0">
                <a:solidFill>
                  <a:srgbClr val="00B050"/>
                </a:solidFill>
              </a:rPr>
              <a:t>	» …der Erkenntnis der Sündhaftigkeit seiner selbst 	und der Annahme durch Jesus</a:t>
            </a:r>
          </a:p>
          <a:p>
            <a:r>
              <a:rPr lang="de-DE" sz="2400" dirty="0">
                <a:solidFill>
                  <a:srgbClr val="00B05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1354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gekerbter Pfeil nach rechts 2"/>
          <p:cNvSpPr/>
          <p:nvPr/>
        </p:nvSpPr>
        <p:spPr>
          <a:xfrm>
            <a:off x="251520" y="4365104"/>
            <a:ext cx="856895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tern mit 6 Zacken 5"/>
          <p:cNvSpPr/>
          <p:nvPr/>
        </p:nvSpPr>
        <p:spPr>
          <a:xfrm>
            <a:off x="3347864" y="4149080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9955"/>
            <a:ext cx="3778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49080"/>
            <a:ext cx="3778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tern mit 6 Zacken 5">
            <a:extLst>
              <a:ext uri="{FF2B5EF4-FFF2-40B4-BE49-F238E27FC236}">
                <a16:creationId xmlns:a16="http://schemas.microsoft.com/office/drawing/2014/main" id="{93AA9F45-E9E3-4E87-84FC-F847EFBEE41B}"/>
              </a:ext>
            </a:extLst>
          </p:cNvPr>
          <p:cNvSpPr/>
          <p:nvPr/>
        </p:nvSpPr>
        <p:spPr>
          <a:xfrm>
            <a:off x="1115616" y="4161817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878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Entscheidung zur Nachfolge erwächst bei Simon aus…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…der Offenbarung/Erkenntnis des Wesens Jesu 	   Christi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» …der Erkenntnis der Sündhaftigkeit seiner selbst 	und der Annahme durch Jesus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EA4A907-0DFC-42B1-AC3F-6A0AAB946F6B}"/>
              </a:ext>
            </a:extLst>
          </p:cNvPr>
          <p:cNvSpPr/>
          <p:nvPr/>
        </p:nvSpPr>
        <p:spPr>
          <a:xfrm>
            <a:off x="3344231" y="5157192"/>
            <a:ext cx="5765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Demut ist der Fahrstuhl zur geistlichen Größe</a:t>
            </a:r>
            <a:endParaRPr lang="de-DE" sz="2400" i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C753CF-FB18-4EA1-9713-D2337239E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5" y="4581128"/>
            <a:ext cx="3232446" cy="18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1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Entscheidung zur Nachfolge erwächst bei Simon aus…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…der Offenbarung/Erkenntnis des Wesens Jesu 	   Christi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» …der Erkenntnis der Sündhaftigkeit seiner selbst 	und der Annahme durch Jesus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8097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8478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Entscheidung zur Nachfolge erwächst bei Simon aus…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…der Offenbarung/Erkenntnis des Wesens Jesu 	   Christi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» …der Erkenntnis der Sündhaftigkeit seiner selbst 	und der Annahme durch Jesus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C28C71-A6F0-43F5-AABB-43A756ED6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88" y="3933056"/>
            <a:ext cx="5684464" cy="28647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737368B-4091-4BDD-8596-3E8A9986606D}"/>
              </a:ext>
            </a:extLst>
          </p:cNvPr>
          <p:cNvSpPr/>
          <p:nvPr/>
        </p:nvSpPr>
        <p:spPr>
          <a:xfrm>
            <a:off x="4139952" y="4378178"/>
            <a:ext cx="1512168" cy="2160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5505B9E-4BDF-4413-B458-5A31A06B1FDF}"/>
              </a:ext>
            </a:extLst>
          </p:cNvPr>
          <p:cNvSpPr/>
          <p:nvPr/>
        </p:nvSpPr>
        <p:spPr>
          <a:xfrm>
            <a:off x="3563888" y="6395297"/>
            <a:ext cx="158417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E4383B-4174-431D-B618-01180BAEBD26}"/>
              </a:ext>
            </a:extLst>
          </p:cNvPr>
          <p:cNvSpPr/>
          <p:nvPr/>
        </p:nvSpPr>
        <p:spPr>
          <a:xfrm rot="3220525">
            <a:off x="4588638" y="4650393"/>
            <a:ext cx="100811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4819775-097F-4C57-A1E9-7B57013BF8D0}"/>
              </a:ext>
            </a:extLst>
          </p:cNvPr>
          <p:cNvSpPr/>
          <p:nvPr/>
        </p:nvSpPr>
        <p:spPr>
          <a:xfrm rot="3700511">
            <a:off x="4489316" y="4500557"/>
            <a:ext cx="1198367" cy="1547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1A8484-68F3-4A4E-90B1-74BB649DDE5A}"/>
              </a:ext>
            </a:extLst>
          </p:cNvPr>
          <p:cNvSpPr/>
          <p:nvPr/>
        </p:nvSpPr>
        <p:spPr>
          <a:xfrm rot="4218809">
            <a:off x="3827180" y="6297274"/>
            <a:ext cx="704634" cy="168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330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gekerbter Pfeil nach rechts 2"/>
          <p:cNvSpPr/>
          <p:nvPr/>
        </p:nvSpPr>
        <p:spPr>
          <a:xfrm>
            <a:off x="251520" y="4365104"/>
            <a:ext cx="856895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tern mit 6 Zacken 5"/>
          <p:cNvSpPr/>
          <p:nvPr/>
        </p:nvSpPr>
        <p:spPr>
          <a:xfrm>
            <a:off x="3347864" y="4149080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9955"/>
            <a:ext cx="3778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49080"/>
            <a:ext cx="3778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tern mit 6 Zacken 5">
            <a:extLst>
              <a:ext uri="{FF2B5EF4-FFF2-40B4-BE49-F238E27FC236}">
                <a16:creationId xmlns:a16="http://schemas.microsoft.com/office/drawing/2014/main" id="{93AA9F45-E9E3-4E87-84FC-F847EFBEE41B}"/>
              </a:ext>
            </a:extLst>
          </p:cNvPr>
          <p:cNvSpPr/>
          <p:nvPr/>
        </p:nvSpPr>
        <p:spPr>
          <a:xfrm>
            <a:off x="1115616" y="4161817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CFCCE6-FB22-4ABC-92CD-0E8EA29BDB3F}"/>
              </a:ext>
            </a:extLst>
          </p:cNvPr>
          <p:cNvSpPr txBox="1"/>
          <p:nvPr/>
        </p:nvSpPr>
        <p:spPr>
          <a:xfrm>
            <a:off x="108822" y="335699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Begegnung mit Jesus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40-42)</a:t>
            </a:r>
          </a:p>
        </p:txBody>
      </p:sp>
    </p:spTree>
    <p:extLst>
      <p:ext uri="{BB962C8B-B14F-4D97-AF65-F5344CB8AC3E}">
        <p14:creationId xmlns:p14="http://schemas.microsoft.com/office/powerpoint/2010/main" val="156169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gekerbter Pfeil nach rechts 2"/>
          <p:cNvSpPr/>
          <p:nvPr/>
        </p:nvSpPr>
        <p:spPr>
          <a:xfrm>
            <a:off x="251520" y="4365104"/>
            <a:ext cx="856895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tern mit 6 Zacken 5"/>
          <p:cNvSpPr/>
          <p:nvPr/>
        </p:nvSpPr>
        <p:spPr>
          <a:xfrm>
            <a:off x="3347864" y="4149080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9955"/>
            <a:ext cx="3778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49080"/>
            <a:ext cx="3778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tern mit 6 Zacken 5">
            <a:extLst>
              <a:ext uri="{FF2B5EF4-FFF2-40B4-BE49-F238E27FC236}">
                <a16:creationId xmlns:a16="http://schemas.microsoft.com/office/drawing/2014/main" id="{93AA9F45-E9E3-4E87-84FC-F847EFBEE41B}"/>
              </a:ext>
            </a:extLst>
          </p:cNvPr>
          <p:cNvSpPr/>
          <p:nvPr/>
        </p:nvSpPr>
        <p:spPr>
          <a:xfrm>
            <a:off x="1115616" y="4161817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CFCCE6-FB22-4ABC-92CD-0E8EA29BDB3F}"/>
              </a:ext>
            </a:extLst>
          </p:cNvPr>
          <p:cNvSpPr txBox="1"/>
          <p:nvPr/>
        </p:nvSpPr>
        <p:spPr>
          <a:xfrm>
            <a:off x="108822" y="335699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Begegnung mit Jesus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40-42)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A2D0B5-FB9E-44C0-9581-8834802558ED}"/>
              </a:ext>
            </a:extLst>
          </p:cNvPr>
          <p:cNvSpPr txBox="1"/>
          <p:nvPr/>
        </p:nvSpPr>
        <p:spPr>
          <a:xfrm>
            <a:off x="971600" y="4966643"/>
            <a:ext cx="223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Simon Petrus wird von seinem Bruder Andreas zu Jesus gebracht</a:t>
            </a:r>
          </a:p>
        </p:txBody>
      </p:sp>
    </p:spTree>
    <p:extLst>
      <p:ext uri="{BB962C8B-B14F-4D97-AF65-F5344CB8AC3E}">
        <p14:creationId xmlns:p14="http://schemas.microsoft.com/office/powerpoint/2010/main" val="194476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gekerbter Pfeil nach rechts 2"/>
          <p:cNvSpPr/>
          <p:nvPr/>
        </p:nvSpPr>
        <p:spPr>
          <a:xfrm>
            <a:off x="251520" y="4365104"/>
            <a:ext cx="856895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tern mit 6 Zacken 5"/>
          <p:cNvSpPr/>
          <p:nvPr/>
        </p:nvSpPr>
        <p:spPr>
          <a:xfrm>
            <a:off x="3347864" y="4149080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51820" y="3358733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Berufung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Mk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9955"/>
            <a:ext cx="3778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49080"/>
            <a:ext cx="3778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tern mit 6 Zacken 5">
            <a:extLst>
              <a:ext uri="{FF2B5EF4-FFF2-40B4-BE49-F238E27FC236}">
                <a16:creationId xmlns:a16="http://schemas.microsoft.com/office/drawing/2014/main" id="{93AA9F45-E9E3-4E87-84FC-F847EFBEE41B}"/>
              </a:ext>
            </a:extLst>
          </p:cNvPr>
          <p:cNvSpPr/>
          <p:nvPr/>
        </p:nvSpPr>
        <p:spPr>
          <a:xfrm>
            <a:off x="1115616" y="4161817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CFCCE6-FB22-4ABC-92CD-0E8EA29BDB3F}"/>
              </a:ext>
            </a:extLst>
          </p:cNvPr>
          <p:cNvSpPr txBox="1"/>
          <p:nvPr/>
        </p:nvSpPr>
        <p:spPr>
          <a:xfrm>
            <a:off x="108822" y="335699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Begegnung mit Jesus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40-42)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A2D0B5-FB9E-44C0-9581-8834802558ED}"/>
              </a:ext>
            </a:extLst>
          </p:cNvPr>
          <p:cNvSpPr txBox="1"/>
          <p:nvPr/>
        </p:nvSpPr>
        <p:spPr>
          <a:xfrm>
            <a:off x="971600" y="4966643"/>
            <a:ext cx="223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Simon Petrus wird von seinem Bruder Andreas zu Jesus gebracht</a:t>
            </a:r>
          </a:p>
        </p:txBody>
      </p:sp>
    </p:spTree>
    <p:extLst>
      <p:ext uri="{BB962C8B-B14F-4D97-AF65-F5344CB8AC3E}">
        <p14:creationId xmlns:p14="http://schemas.microsoft.com/office/powerpoint/2010/main" val="287773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gekerbter Pfeil nach rechts 2"/>
          <p:cNvSpPr/>
          <p:nvPr/>
        </p:nvSpPr>
        <p:spPr>
          <a:xfrm>
            <a:off x="251520" y="4365104"/>
            <a:ext cx="856895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tern mit 6 Zacken 5"/>
          <p:cNvSpPr/>
          <p:nvPr/>
        </p:nvSpPr>
        <p:spPr>
          <a:xfrm>
            <a:off x="3347864" y="4149080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51820" y="3358733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Berufung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Mk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75856" y="496906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Allgemeines Nachfolgen Jesu: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Petrus geht noch seinem Beruf nach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9955"/>
            <a:ext cx="3778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49080"/>
            <a:ext cx="3778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tern mit 6 Zacken 5">
            <a:extLst>
              <a:ext uri="{FF2B5EF4-FFF2-40B4-BE49-F238E27FC236}">
                <a16:creationId xmlns:a16="http://schemas.microsoft.com/office/drawing/2014/main" id="{93AA9F45-E9E3-4E87-84FC-F847EFBEE41B}"/>
              </a:ext>
            </a:extLst>
          </p:cNvPr>
          <p:cNvSpPr/>
          <p:nvPr/>
        </p:nvSpPr>
        <p:spPr>
          <a:xfrm>
            <a:off x="1115616" y="4161817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CFCCE6-FB22-4ABC-92CD-0E8EA29BDB3F}"/>
              </a:ext>
            </a:extLst>
          </p:cNvPr>
          <p:cNvSpPr txBox="1"/>
          <p:nvPr/>
        </p:nvSpPr>
        <p:spPr>
          <a:xfrm>
            <a:off x="108822" y="335699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Begegnung mit Jesus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40-42)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A2D0B5-FB9E-44C0-9581-8834802558ED}"/>
              </a:ext>
            </a:extLst>
          </p:cNvPr>
          <p:cNvSpPr txBox="1"/>
          <p:nvPr/>
        </p:nvSpPr>
        <p:spPr>
          <a:xfrm>
            <a:off x="971600" y="4966643"/>
            <a:ext cx="223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Simon Petrus wird von seinem Bruder Andreas zu Jesus gebracht</a:t>
            </a:r>
          </a:p>
        </p:txBody>
      </p:sp>
    </p:spTree>
    <p:extLst>
      <p:ext uri="{BB962C8B-B14F-4D97-AF65-F5344CB8AC3E}">
        <p14:creationId xmlns:p14="http://schemas.microsoft.com/office/powerpoint/2010/main" val="269132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gekerbter Pfeil nach rechts 2"/>
          <p:cNvSpPr/>
          <p:nvPr/>
        </p:nvSpPr>
        <p:spPr>
          <a:xfrm>
            <a:off x="251520" y="4365104"/>
            <a:ext cx="856895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tern mit 6 Zacken 5"/>
          <p:cNvSpPr/>
          <p:nvPr/>
        </p:nvSpPr>
        <p:spPr>
          <a:xfrm>
            <a:off x="3347864" y="4149080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51820" y="3358733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Berufung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Mk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75856" y="496906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Allgemeines Nachfolgen Jesu: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Petrus geht noch seinem Beruf nach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9955"/>
            <a:ext cx="3778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72000" y="33569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wunderbare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Fischfang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49080"/>
            <a:ext cx="3778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tern mit 6 Zacken 5">
            <a:extLst>
              <a:ext uri="{FF2B5EF4-FFF2-40B4-BE49-F238E27FC236}">
                <a16:creationId xmlns:a16="http://schemas.microsoft.com/office/drawing/2014/main" id="{93AA9F45-E9E3-4E87-84FC-F847EFBEE41B}"/>
              </a:ext>
            </a:extLst>
          </p:cNvPr>
          <p:cNvSpPr/>
          <p:nvPr/>
        </p:nvSpPr>
        <p:spPr>
          <a:xfrm>
            <a:off x="1115616" y="4161817"/>
            <a:ext cx="360040" cy="792088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CFCCE6-FB22-4ABC-92CD-0E8EA29BDB3F}"/>
              </a:ext>
            </a:extLst>
          </p:cNvPr>
          <p:cNvSpPr txBox="1"/>
          <p:nvPr/>
        </p:nvSpPr>
        <p:spPr>
          <a:xfrm>
            <a:off x="108822" y="335699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Begegnung mit Jesus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40-42)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A2D0B5-FB9E-44C0-9581-8834802558ED}"/>
              </a:ext>
            </a:extLst>
          </p:cNvPr>
          <p:cNvSpPr txBox="1"/>
          <p:nvPr/>
        </p:nvSpPr>
        <p:spPr>
          <a:xfrm>
            <a:off x="971600" y="4966643"/>
            <a:ext cx="223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Simon Petrus wird von seinem Bruder Andreas zu Jesus gebracht</a:t>
            </a:r>
          </a:p>
        </p:txBody>
      </p:sp>
    </p:spTree>
    <p:extLst>
      <p:ext uri="{BB962C8B-B14F-4D97-AF65-F5344CB8AC3E}">
        <p14:creationId xmlns:p14="http://schemas.microsoft.com/office/powerpoint/2010/main" val="1562293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ive">
  <a:themeElements>
    <a:clrScheme name="Perspek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992</Words>
  <Application>Microsoft Office PowerPoint</Application>
  <PresentationFormat>Bildschirmpräsentation (4:3)</PresentationFormat>
  <Paragraphs>259</Paragraphs>
  <Slides>42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Perspektive</vt:lpstr>
      <vt:lpstr>PowerPoint-Präsentation</vt:lpstr>
      <vt:lpstr>PowerPoint-Präsentation</vt:lpstr>
      <vt:lpstr>Jesu Begegnung mit Simon   – die Berufung zur Nachfolge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Das Verhältnis des Simon Petrus zu Jesus </vt:lpstr>
      <vt:lpstr>Das Verhältnis des Simon Petrus zu Jesus </vt:lpstr>
      <vt:lpstr>Das Verhältnis des Simon Petrus zu Jesus </vt:lpstr>
      <vt:lpstr>Das Verhältnis des Simon Petrus zu Jesus </vt:lpstr>
      <vt:lpstr>Das Verhältnis des Simon Petrus zu Jesus </vt:lpstr>
      <vt:lpstr>Das Verhältnis des Simon Petrus zu Jesus </vt:lpstr>
      <vt:lpstr>Das Verhältnis des Simon Petrus zu Jesus </vt:lpstr>
      <vt:lpstr>Das Verhältnis des Simon Petrus zu Jesus </vt:lpstr>
      <vt:lpstr>Das Verhältnis des Simon Petrus zu Jesus </vt:lpstr>
      <vt:lpstr>Das Verhältnis des Simon Petrus zu Jesus </vt:lpstr>
      <vt:lpstr>Das Verhältnis des Simon Petrus zu Jesus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wunderbare Fischzug als Berufungsgrundlage der ersten Jünger in die absolute Nachfolge</dc:title>
  <dc:creator>Andreas Driedger</dc:creator>
  <cp:lastModifiedBy>Andreas Driedger</cp:lastModifiedBy>
  <cp:revision>24</cp:revision>
  <dcterms:created xsi:type="dcterms:W3CDTF">2014-02-03T07:25:34Z</dcterms:created>
  <dcterms:modified xsi:type="dcterms:W3CDTF">2017-08-20T05:46:50Z</dcterms:modified>
</cp:coreProperties>
</file>