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88" r:id="rId4"/>
    <p:sldId id="258" r:id="rId5"/>
    <p:sldId id="259" r:id="rId6"/>
    <p:sldId id="260" r:id="rId7"/>
    <p:sldId id="289" r:id="rId8"/>
    <p:sldId id="287" r:id="rId9"/>
    <p:sldId id="261" r:id="rId10"/>
    <p:sldId id="262" r:id="rId11"/>
    <p:sldId id="264" r:id="rId12"/>
    <p:sldId id="266" r:id="rId13"/>
    <p:sldId id="267" r:id="rId14"/>
    <p:sldId id="268" r:id="rId15"/>
    <p:sldId id="269" r:id="rId16"/>
    <p:sldId id="270" r:id="rId17"/>
    <p:sldId id="265" r:id="rId18"/>
    <p:sldId id="271" r:id="rId19"/>
    <p:sldId id="272" r:id="rId20"/>
    <p:sldId id="274" r:id="rId21"/>
    <p:sldId id="273" r:id="rId22"/>
    <p:sldId id="276" r:id="rId23"/>
    <p:sldId id="275" r:id="rId24"/>
    <p:sldId id="283" r:id="rId25"/>
    <p:sldId id="282" r:id="rId26"/>
    <p:sldId id="281" r:id="rId27"/>
    <p:sldId id="280" r:id="rId28"/>
    <p:sldId id="279" r:id="rId29"/>
    <p:sldId id="278" r:id="rId30"/>
    <p:sldId id="277" r:id="rId31"/>
    <p:sldId id="285" r:id="rId32"/>
    <p:sldId id="284"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de-DE"/>
              <a:t>Mastertitelformat bearbeiten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367364D8-818A-485A-8A4C-4AC23B6E426C}" type="datetimeFigureOut">
              <a:rPr lang="de-DE" smtClean="0"/>
              <a:t>15.12.2018</a:t>
            </a:fld>
            <a:endParaRPr lang="de-DE"/>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de-DE"/>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1BCA0188-37AF-43DE-92CB-82182E4FD6C9}" type="slidenum">
              <a:rPr lang="de-DE" smtClean="0"/>
              <a:t>‹Nr.›</a:t>
            </a:fld>
            <a:endParaRPr lang="de-DE"/>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112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67364D8-818A-485A-8A4C-4AC23B6E426C}" type="datetimeFigureOut">
              <a:rPr lang="de-DE" smtClean="0"/>
              <a:t>15.12.2018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3293487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67364D8-818A-485A-8A4C-4AC23B6E426C}" type="datetimeFigureOut">
              <a:rPr lang="de-DE" smtClean="0"/>
              <a:t>15.12.2018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2330162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67364D8-818A-485A-8A4C-4AC23B6E426C}" type="datetimeFigureOut">
              <a:rPr lang="de-DE" smtClean="0"/>
              <a:t>15.12.2018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99746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de-DE"/>
              <a:t>Mastertitelformat bearbeiten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67364D8-818A-485A-8A4C-4AC23B6E426C}" type="datetimeFigureOut">
              <a:rPr lang="de-DE" smtClean="0"/>
              <a:t>15.12.2018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BCA0188-37AF-43DE-92CB-82182E4FD6C9}" type="slidenum">
              <a:rPr lang="de-DE" smtClean="0"/>
              <a:t>‹Nr.›</a:t>
            </a:fld>
            <a:endParaRPr lang="de-DE"/>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1168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67364D8-818A-485A-8A4C-4AC23B6E426C}" type="datetimeFigureOut">
              <a:rPr lang="de-DE" smtClean="0"/>
              <a:t>15.12.2018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103541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261872" y="1717879"/>
            <a:ext cx="4480560" cy="731520"/>
          </a:xfrm>
        </p:spPr>
        <p:txBody>
          <a:bodyPr anchor="b">
            <a:normAutofit/>
          </a:bodyPr>
          <a:lstStyle>
            <a:lvl1pPr marL="0" indent="0">
              <a:spcBef>
                <a:spcPts val="0"/>
              </a:spcBef>
              <a:buNone/>
              <a:defRPr sz="2000" b="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13"/>
          </p:nvPr>
        </p:nvSpPr>
        <p:spPr>
          <a:xfrm>
            <a:off x="6126480" y="1717879"/>
            <a:ext cx="4480560" cy="731520"/>
          </a:xfrm>
        </p:spPr>
        <p:txBody>
          <a:bodyPr anchor="b">
            <a:normAutofit/>
          </a:bodyPr>
          <a:lstStyle>
            <a:lvl1pPr marL="0" indent="0">
              <a:spcBef>
                <a:spcPts val="0"/>
              </a:spcBef>
              <a:buFontTx/>
              <a:buNone/>
              <a:defRPr lang="en-US" sz="2000" b="0" kern="1200" spc="10" baseline="0" dirty="0">
                <a:solidFill>
                  <a:schemeClr val="tx1">
                    <a:lumMod val="65000"/>
                  </a:schemeClr>
                </a:solidFill>
                <a:latin typeface="+mn-lt"/>
                <a:ea typeface="+mn-ea"/>
                <a:cs typeface="+mn-cs"/>
              </a:defRPr>
            </a:lvl1pPr>
          </a:lstStyle>
          <a:p>
            <a:pPr lvl="0"/>
            <a:r>
              <a:rPr lang="de-DE"/>
              <a:t>Mastertextformat bearbeiten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67364D8-818A-485A-8A4C-4AC23B6E426C}" type="datetimeFigureOut">
              <a:rPr lang="de-DE" smtClean="0"/>
              <a:t>15.12.2018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1112565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67364D8-818A-485A-8A4C-4AC23B6E426C}" type="datetimeFigureOut">
              <a:rPr lang="de-DE" smtClean="0"/>
              <a:t>15.12.2018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315214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364D8-818A-485A-8A4C-4AC23B6E426C}" type="datetimeFigureOut">
              <a:rPr lang="de-DE" smtClean="0"/>
              <a:t>15.12.2018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348189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de-DE"/>
              <a:t>Mastertitelformat bearbeiten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67364D8-818A-485A-8A4C-4AC23B6E426C}" type="datetimeFigureOut">
              <a:rPr lang="de-DE" smtClean="0"/>
              <a:t>15.12.2018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1414934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tx1"/>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67364D8-818A-485A-8A4C-4AC23B6E426C}" type="datetimeFigureOut">
              <a:rPr lang="de-DE" smtClean="0"/>
              <a:t>15.12.2018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BCA0188-37AF-43DE-92CB-82182E4FD6C9}" type="slidenum">
              <a:rPr lang="de-DE" smtClean="0"/>
              <a:t>‹Nr.›</a:t>
            </a:fld>
            <a:endParaRPr lang="de-DE"/>
          </a:p>
        </p:txBody>
      </p:sp>
    </p:spTree>
    <p:extLst>
      <p:ext uri="{BB962C8B-B14F-4D97-AF65-F5344CB8AC3E}">
        <p14:creationId xmlns:p14="http://schemas.microsoft.com/office/powerpoint/2010/main" val="2921608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1">
                    <a:lumMod val="50000"/>
                  </a:schemeClr>
                </a:solidFill>
              </a:defRPr>
            </a:lvl1pPr>
          </a:lstStyle>
          <a:p>
            <a:fld id="{367364D8-818A-485A-8A4C-4AC23B6E426C}" type="datetimeFigureOut">
              <a:rPr lang="de-DE" smtClean="0"/>
              <a:t>15.12.2018</a:t>
            </a:fld>
            <a:endParaRPr lang="de-DE"/>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rgbClr val="969696"/>
                </a:solidFill>
              </a:defRPr>
            </a:lvl1pPr>
          </a:lstStyle>
          <a:p>
            <a:endParaRPr lang="de-DE"/>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rgbClr val="777777"/>
                </a:solidFill>
              </a:defRPr>
            </a:lvl1pPr>
          </a:lstStyle>
          <a:p>
            <a:fld id="{1BCA0188-37AF-43DE-92CB-82182E4FD6C9}" type="slidenum">
              <a:rPr lang="de-DE" smtClean="0"/>
              <a:t>‹Nr.›</a:t>
            </a:fld>
            <a:endParaRPr lang="de-DE"/>
          </a:p>
        </p:txBody>
      </p:sp>
    </p:spTree>
    <p:extLst>
      <p:ext uri="{BB962C8B-B14F-4D97-AF65-F5344CB8AC3E}">
        <p14:creationId xmlns:p14="http://schemas.microsoft.com/office/powerpoint/2010/main" val="173869637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B7F46-E872-4153-A2B6-0E8D4688DAFA}"/>
              </a:ext>
            </a:extLst>
          </p:cNvPr>
          <p:cNvSpPr>
            <a:spLocks noGrp="1"/>
          </p:cNvSpPr>
          <p:nvPr>
            <p:ph type="ctrTitle"/>
          </p:nvPr>
        </p:nvSpPr>
        <p:spPr/>
        <p:txBody>
          <a:bodyPr/>
          <a:lstStyle/>
          <a:p>
            <a:endParaRPr lang="de-DE" dirty="0"/>
          </a:p>
        </p:txBody>
      </p:sp>
      <p:sp>
        <p:nvSpPr>
          <p:cNvPr id="3" name="Untertitel 2">
            <a:extLst>
              <a:ext uri="{FF2B5EF4-FFF2-40B4-BE49-F238E27FC236}">
                <a16:creationId xmlns:a16="http://schemas.microsoft.com/office/drawing/2014/main" id="{3D55DBE7-C266-4FDE-86F9-0708F6D8B5B7}"/>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3740239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5" name="Rechteck 4">
            <a:extLst>
              <a:ext uri="{FF2B5EF4-FFF2-40B4-BE49-F238E27FC236}">
                <a16:creationId xmlns:a16="http://schemas.microsoft.com/office/drawing/2014/main" id="{C150BE46-41CB-4819-91B0-5FFF277F3C10}"/>
              </a:ext>
            </a:extLst>
          </p:cNvPr>
          <p:cNvSpPr/>
          <p:nvPr/>
        </p:nvSpPr>
        <p:spPr>
          <a:xfrm>
            <a:off x="1056443" y="2880142"/>
            <a:ext cx="10588102" cy="3477875"/>
          </a:xfrm>
          <a:prstGeom prst="rect">
            <a:avLst/>
          </a:prstGeom>
        </p:spPr>
        <p:txBody>
          <a:bodyPr wrap="square">
            <a:spAutoFit/>
          </a:bodyPr>
          <a:lstStyle/>
          <a:p>
            <a:r>
              <a:rPr lang="de-DE" sz="2000" i="1" dirty="0"/>
              <a:t>Futter, Stock und Lasten für einen Esel, Brot, Zucht und Arbeit für den Sklaven! </a:t>
            </a:r>
          </a:p>
          <a:p>
            <a:endParaRPr lang="de-DE" sz="2000" i="1" dirty="0"/>
          </a:p>
          <a:p>
            <a:r>
              <a:rPr lang="de-DE" sz="2000" i="1" dirty="0"/>
              <a:t>Lass den Knecht arbeiten und du wirst Ruhe finden! Lass ihm freie Hand und er wird die Freiheit suchen (…) </a:t>
            </a:r>
          </a:p>
          <a:p>
            <a:endParaRPr lang="de-DE" sz="2000" i="1" dirty="0"/>
          </a:p>
          <a:p>
            <a:r>
              <a:rPr lang="de-DE" sz="2000" i="1" dirty="0"/>
              <a:t>Deck ihn mit Arbeit ein, damit er nicht müßig geht, denn Müßiggang lehrt ihn viel Schlechtes. Bring ihn dazu zu arbeiten, wie es für ihn angemessen ist (…) </a:t>
            </a:r>
          </a:p>
          <a:p>
            <a:endParaRPr lang="de-DE" sz="2000" i="1" dirty="0"/>
          </a:p>
          <a:p>
            <a:r>
              <a:rPr lang="de-DE" sz="2000" i="1" dirty="0"/>
              <a:t>Sei nicht maßlos gegen irgendein Lebewesen! Handle nicht ohne überlegtes Urteil!</a:t>
            </a:r>
            <a:r>
              <a:rPr lang="de-DE" sz="2000" dirty="0"/>
              <a:t> </a:t>
            </a:r>
          </a:p>
          <a:p>
            <a:endParaRPr lang="de-DE" sz="2000" dirty="0"/>
          </a:p>
          <a:p>
            <a:r>
              <a:rPr lang="de-DE" dirty="0"/>
              <a:t>(Sirach 33, 25-30)</a:t>
            </a:r>
          </a:p>
        </p:txBody>
      </p:sp>
    </p:spTree>
    <p:extLst>
      <p:ext uri="{BB962C8B-B14F-4D97-AF65-F5344CB8AC3E}">
        <p14:creationId xmlns:p14="http://schemas.microsoft.com/office/powerpoint/2010/main" val="27865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Rechteck 3">
            <a:extLst>
              <a:ext uri="{FF2B5EF4-FFF2-40B4-BE49-F238E27FC236}">
                <a16:creationId xmlns:a16="http://schemas.microsoft.com/office/drawing/2014/main" id="{AE4A0F0F-07A0-4E26-97B1-D12893C9F621}"/>
              </a:ext>
            </a:extLst>
          </p:cNvPr>
          <p:cNvSpPr/>
          <p:nvPr/>
        </p:nvSpPr>
        <p:spPr>
          <a:xfrm>
            <a:off x="408373" y="3239956"/>
            <a:ext cx="10715347" cy="31700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prstClr val="white"/>
                </a:solidFill>
                <a:effectLst/>
                <a:uLnTx/>
                <a:uFillTx/>
                <a:latin typeface="Century Schoolbook" panose="02040604050505020304"/>
                <a:ea typeface="+mn-ea"/>
                <a:cs typeface="+mn-cs"/>
              </a:rPr>
              <a:t>Wenn einer von euch einen Knecht hat, der pflügt oder das Vieh hütet, wird er etwa zu ihm, wenn er vom Feld kommt, sagen: Komm gleich her und begib dich zu Tisch?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prstClr val="white"/>
                </a:solidFill>
                <a:effectLst/>
                <a:uLnTx/>
                <a:uFillTx/>
                <a:latin typeface="Century Schoolbook" panose="02040604050505020304"/>
                <a:ea typeface="+mn-ea"/>
                <a:cs typeface="+mn-cs"/>
              </a:rPr>
              <a:t>Wird er nicht vielmehr zu ihm sagen: Mach mir etwas zu essen, gürte dich und bediene mich, bis ich gegessen und getrunken habe; danach kannst auch du essen und trinken.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prstClr val="white"/>
                </a:solidFill>
                <a:effectLst/>
                <a:uLnTx/>
                <a:uFillTx/>
                <a:latin typeface="Century Schoolbook" panose="02040604050505020304"/>
                <a:ea typeface="+mn-ea"/>
                <a:cs typeface="+mn-cs"/>
              </a:rPr>
              <a:t>Bedankt er sich etwa bei dem Knecht, weil er getan hat, was ihm befohlen wurde?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000" b="0" i="1"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prstClr val="white"/>
                </a:solidFill>
                <a:effectLst/>
                <a:uLnTx/>
                <a:uFillTx/>
                <a:latin typeface="Century Schoolbook" panose="02040604050505020304"/>
                <a:ea typeface="+mn-ea"/>
                <a:cs typeface="+mn-cs"/>
              </a:rPr>
              <a:t>So soll es auch bei euch sein: Wenn ihr alles getan habt, was euch befohlen wurde, sollt ihr sagen: Wir sind unnütze Knechte; wir haben nur unsere Schuldigkeit getan.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Schoolbook" panose="02040604050505020304"/>
                <a:ea typeface="+mn-ea"/>
                <a:cs typeface="+mn-cs"/>
              </a:rPr>
              <a:t>(Lukas 17, 7-10)</a:t>
            </a:r>
          </a:p>
        </p:txBody>
      </p:sp>
    </p:spTree>
    <p:extLst>
      <p:ext uri="{BB962C8B-B14F-4D97-AF65-F5344CB8AC3E}">
        <p14:creationId xmlns:p14="http://schemas.microsoft.com/office/powerpoint/2010/main" val="3942740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15" name="Flussdiagramm: Verbinder 14">
            <a:extLst>
              <a:ext uri="{FF2B5EF4-FFF2-40B4-BE49-F238E27FC236}">
                <a16:creationId xmlns:a16="http://schemas.microsoft.com/office/drawing/2014/main" id="{579F581E-E876-44CC-8B89-6E811362A91A}"/>
              </a:ext>
            </a:extLst>
          </p:cNvPr>
          <p:cNvSpPr/>
          <p:nvPr/>
        </p:nvSpPr>
        <p:spPr>
          <a:xfrm>
            <a:off x="639189" y="2565644"/>
            <a:ext cx="4341185" cy="4252399"/>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4" name="Flussdiagramm: Verbinder 13">
            <a:extLst>
              <a:ext uri="{FF2B5EF4-FFF2-40B4-BE49-F238E27FC236}">
                <a16:creationId xmlns:a16="http://schemas.microsoft.com/office/drawing/2014/main" id="{58C5BD9E-74D6-42CB-A540-9C7711C35E1B}"/>
              </a:ext>
            </a:extLst>
          </p:cNvPr>
          <p:cNvSpPr/>
          <p:nvPr/>
        </p:nvSpPr>
        <p:spPr>
          <a:xfrm>
            <a:off x="1083072" y="2974018"/>
            <a:ext cx="3462295" cy="3444534"/>
          </a:xfrm>
          <a:prstGeom prst="flowChartConnec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3" name="Flussdiagramm: Verbinder 12">
            <a:extLst>
              <a:ext uri="{FF2B5EF4-FFF2-40B4-BE49-F238E27FC236}">
                <a16:creationId xmlns:a16="http://schemas.microsoft.com/office/drawing/2014/main" id="{2C9303D3-7957-49D2-A670-97319567D639}"/>
              </a:ext>
            </a:extLst>
          </p:cNvPr>
          <p:cNvSpPr/>
          <p:nvPr/>
        </p:nvSpPr>
        <p:spPr>
          <a:xfrm>
            <a:off x="1606852" y="3480046"/>
            <a:ext cx="2405852" cy="2467995"/>
          </a:xfrm>
          <a:prstGeom prst="flowChartConnector">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2" name="Flussdiagramm: Verbinder 11">
            <a:extLst>
              <a:ext uri="{FF2B5EF4-FFF2-40B4-BE49-F238E27FC236}">
                <a16:creationId xmlns:a16="http://schemas.microsoft.com/office/drawing/2014/main" id="{7900DD49-1398-49C9-A859-3A24E8B945EA}"/>
              </a:ext>
            </a:extLst>
          </p:cNvPr>
          <p:cNvSpPr/>
          <p:nvPr/>
        </p:nvSpPr>
        <p:spPr>
          <a:xfrm>
            <a:off x="2130640" y="4003829"/>
            <a:ext cx="1358284" cy="1331651"/>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11" name="Grafik 10" descr="Mann und Frau">
            <a:extLst>
              <a:ext uri="{FF2B5EF4-FFF2-40B4-BE49-F238E27FC236}">
                <a16:creationId xmlns:a16="http://schemas.microsoft.com/office/drawing/2014/main" id="{C89495E2-F114-477D-986D-2D900175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3705" y="4251397"/>
            <a:ext cx="853736" cy="853736"/>
          </a:xfrm>
          <a:prstGeom prst="rect">
            <a:avLst/>
          </a:prstGeom>
        </p:spPr>
      </p:pic>
    </p:spTree>
    <p:extLst>
      <p:ext uri="{BB962C8B-B14F-4D97-AF65-F5344CB8AC3E}">
        <p14:creationId xmlns:p14="http://schemas.microsoft.com/office/powerpoint/2010/main" val="3277891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15" name="Flussdiagramm: Verbinder 14">
            <a:extLst>
              <a:ext uri="{FF2B5EF4-FFF2-40B4-BE49-F238E27FC236}">
                <a16:creationId xmlns:a16="http://schemas.microsoft.com/office/drawing/2014/main" id="{579F581E-E876-44CC-8B89-6E811362A91A}"/>
              </a:ext>
            </a:extLst>
          </p:cNvPr>
          <p:cNvSpPr/>
          <p:nvPr/>
        </p:nvSpPr>
        <p:spPr>
          <a:xfrm>
            <a:off x="639189" y="2565644"/>
            <a:ext cx="4341185" cy="4252399"/>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4" name="Flussdiagramm: Verbinder 13">
            <a:extLst>
              <a:ext uri="{FF2B5EF4-FFF2-40B4-BE49-F238E27FC236}">
                <a16:creationId xmlns:a16="http://schemas.microsoft.com/office/drawing/2014/main" id="{58C5BD9E-74D6-42CB-A540-9C7711C35E1B}"/>
              </a:ext>
            </a:extLst>
          </p:cNvPr>
          <p:cNvSpPr/>
          <p:nvPr/>
        </p:nvSpPr>
        <p:spPr>
          <a:xfrm>
            <a:off x="1083072" y="2974018"/>
            <a:ext cx="3462295" cy="3444534"/>
          </a:xfrm>
          <a:prstGeom prst="flowChartConnec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3" name="Flussdiagramm: Verbinder 12">
            <a:extLst>
              <a:ext uri="{FF2B5EF4-FFF2-40B4-BE49-F238E27FC236}">
                <a16:creationId xmlns:a16="http://schemas.microsoft.com/office/drawing/2014/main" id="{2C9303D3-7957-49D2-A670-97319567D639}"/>
              </a:ext>
            </a:extLst>
          </p:cNvPr>
          <p:cNvSpPr/>
          <p:nvPr/>
        </p:nvSpPr>
        <p:spPr>
          <a:xfrm>
            <a:off x="1606852" y="3480046"/>
            <a:ext cx="2405852" cy="2467995"/>
          </a:xfrm>
          <a:prstGeom prst="flowChartConnector">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2" name="Flussdiagramm: Verbinder 11">
            <a:extLst>
              <a:ext uri="{FF2B5EF4-FFF2-40B4-BE49-F238E27FC236}">
                <a16:creationId xmlns:a16="http://schemas.microsoft.com/office/drawing/2014/main" id="{7900DD49-1398-49C9-A859-3A24E8B945EA}"/>
              </a:ext>
            </a:extLst>
          </p:cNvPr>
          <p:cNvSpPr/>
          <p:nvPr/>
        </p:nvSpPr>
        <p:spPr>
          <a:xfrm>
            <a:off x="2130640" y="4003829"/>
            <a:ext cx="1358284" cy="1331651"/>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11" name="Grafik 10" descr="Mann und Frau">
            <a:extLst>
              <a:ext uri="{FF2B5EF4-FFF2-40B4-BE49-F238E27FC236}">
                <a16:creationId xmlns:a16="http://schemas.microsoft.com/office/drawing/2014/main" id="{C89495E2-F114-477D-986D-2D900175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3705" y="4251397"/>
            <a:ext cx="853736" cy="853736"/>
          </a:xfrm>
          <a:prstGeom prst="rect">
            <a:avLst/>
          </a:prstGeom>
        </p:spPr>
      </p:pic>
      <p:sp>
        <p:nvSpPr>
          <p:cNvPr id="16" name="Textfeld 15">
            <a:extLst>
              <a:ext uri="{FF2B5EF4-FFF2-40B4-BE49-F238E27FC236}">
                <a16:creationId xmlns:a16="http://schemas.microsoft.com/office/drawing/2014/main" id="{A2A8935B-A6C3-4FF9-9D37-F1A5CDC80596}"/>
              </a:ext>
            </a:extLst>
          </p:cNvPr>
          <p:cNvSpPr txBox="1"/>
          <p:nvPr/>
        </p:nvSpPr>
        <p:spPr>
          <a:xfrm>
            <a:off x="2325944" y="2613886"/>
            <a:ext cx="11015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Leben</a:t>
            </a:r>
          </a:p>
        </p:txBody>
      </p:sp>
    </p:spTree>
    <p:extLst>
      <p:ext uri="{BB962C8B-B14F-4D97-AF65-F5344CB8AC3E}">
        <p14:creationId xmlns:p14="http://schemas.microsoft.com/office/powerpoint/2010/main" val="652606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15" name="Flussdiagramm: Verbinder 14">
            <a:extLst>
              <a:ext uri="{FF2B5EF4-FFF2-40B4-BE49-F238E27FC236}">
                <a16:creationId xmlns:a16="http://schemas.microsoft.com/office/drawing/2014/main" id="{579F581E-E876-44CC-8B89-6E811362A91A}"/>
              </a:ext>
            </a:extLst>
          </p:cNvPr>
          <p:cNvSpPr/>
          <p:nvPr/>
        </p:nvSpPr>
        <p:spPr>
          <a:xfrm>
            <a:off x="639189" y="2565644"/>
            <a:ext cx="4341185" cy="4252399"/>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4" name="Flussdiagramm: Verbinder 13">
            <a:extLst>
              <a:ext uri="{FF2B5EF4-FFF2-40B4-BE49-F238E27FC236}">
                <a16:creationId xmlns:a16="http://schemas.microsoft.com/office/drawing/2014/main" id="{58C5BD9E-74D6-42CB-A540-9C7711C35E1B}"/>
              </a:ext>
            </a:extLst>
          </p:cNvPr>
          <p:cNvSpPr/>
          <p:nvPr/>
        </p:nvSpPr>
        <p:spPr>
          <a:xfrm>
            <a:off x="1083072" y="2974018"/>
            <a:ext cx="3462295" cy="3444534"/>
          </a:xfrm>
          <a:prstGeom prst="flowChartConnec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3" name="Flussdiagramm: Verbinder 12">
            <a:extLst>
              <a:ext uri="{FF2B5EF4-FFF2-40B4-BE49-F238E27FC236}">
                <a16:creationId xmlns:a16="http://schemas.microsoft.com/office/drawing/2014/main" id="{2C9303D3-7957-49D2-A670-97319567D639}"/>
              </a:ext>
            </a:extLst>
          </p:cNvPr>
          <p:cNvSpPr/>
          <p:nvPr/>
        </p:nvSpPr>
        <p:spPr>
          <a:xfrm>
            <a:off x="1606852" y="3480046"/>
            <a:ext cx="2405852" cy="2467995"/>
          </a:xfrm>
          <a:prstGeom prst="flowChartConnector">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2" name="Flussdiagramm: Verbinder 11">
            <a:extLst>
              <a:ext uri="{FF2B5EF4-FFF2-40B4-BE49-F238E27FC236}">
                <a16:creationId xmlns:a16="http://schemas.microsoft.com/office/drawing/2014/main" id="{7900DD49-1398-49C9-A859-3A24E8B945EA}"/>
              </a:ext>
            </a:extLst>
          </p:cNvPr>
          <p:cNvSpPr/>
          <p:nvPr/>
        </p:nvSpPr>
        <p:spPr>
          <a:xfrm>
            <a:off x="2130640" y="4003829"/>
            <a:ext cx="1358284" cy="1331651"/>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11" name="Grafik 10" descr="Mann und Frau">
            <a:extLst>
              <a:ext uri="{FF2B5EF4-FFF2-40B4-BE49-F238E27FC236}">
                <a16:creationId xmlns:a16="http://schemas.microsoft.com/office/drawing/2014/main" id="{C89495E2-F114-477D-986D-2D900175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3705" y="4251397"/>
            <a:ext cx="853736" cy="853736"/>
          </a:xfrm>
          <a:prstGeom prst="rect">
            <a:avLst/>
          </a:prstGeom>
        </p:spPr>
      </p:pic>
      <p:sp>
        <p:nvSpPr>
          <p:cNvPr id="16" name="Textfeld 15">
            <a:extLst>
              <a:ext uri="{FF2B5EF4-FFF2-40B4-BE49-F238E27FC236}">
                <a16:creationId xmlns:a16="http://schemas.microsoft.com/office/drawing/2014/main" id="{A2A8935B-A6C3-4FF9-9D37-F1A5CDC80596}"/>
              </a:ext>
            </a:extLst>
          </p:cNvPr>
          <p:cNvSpPr txBox="1"/>
          <p:nvPr/>
        </p:nvSpPr>
        <p:spPr>
          <a:xfrm>
            <a:off x="2325944" y="2613886"/>
            <a:ext cx="11015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Leben</a:t>
            </a:r>
          </a:p>
        </p:txBody>
      </p:sp>
      <p:sp>
        <p:nvSpPr>
          <p:cNvPr id="4" name="Rechteck 3">
            <a:extLst>
              <a:ext uri="{FF2B5EF4-FFF2-40B4-BE49-F238E27FC236}">
                <a16:creationId xmlns:a16="http://schemas.microsoft.com/office/drawing/2014/main" id="{99D2A3EF-1DD0-4DB4-8720-81562A5C1D14}"/>
              </a:ext>
            </a:extLst>
          </p:cNvPr>
          <p:cNvSpPr/>
          <p:nvPr/>
        </p:nvSpPr>
        <p:spPr>
          <a:xfrm>
            <a:off x="5208239" y="2948060"/>
            <a:ext cx="6096000" cy="3785652"/>
          </a:xfrm>
          <a:prstGeom prst="rect">
            <a:avLst/>
          </a:prstGeom>
        </p:spPr>
        <p:txBody>
          <a:bodyPr>
            <a:spAutoFit/>
          </a:bodyPr>
          <a:lstStyle/>
          <a:p>
            <a:r>
              <a:rPr lang="de-DE" sz="1600" i="1" dirty="0"/>
              <a:t>Ich glaube an Gott, den Vater, den Allmächtigen, den Schöpfer des Himmels und der Erde. Was ist das? Ich glaube, dass mich Gott geschaffen hat samt allen Kreaturen, mir Leib und Seele, Augen, Ohren und alle Glieder, Vernunft und alle Sinne gegeben hat und noch erhält; dazu Kleider und Schuh, Essen und Trinken, Haus und Hof, Weib und Kind, Acker, Vieh und alle Güter; mit allem, was Not tut für Leib und Leben, mich reichlich und täglich versorgt, in allen Gefahren beschirmt und vor allem Übel behütet und bewahrt; und das alles aus lauter väterlicher, göttlicher Güte und Barmherzigkeit, ohne all mein Verdienst und Würdigkeit: für all das ich ihm zu danken und zu loben und dafür zu dienen und gehorsam zu sein schuldig bin. Das ist gewisslich wahr. </a:t>
            </a:r>
          </a:p>
          <a:p>
            <a:endParaRPr lang="de-DE" sz="1600" dirty="0"/>
          </a:p>
          <a:p>
            <a:r>
              <a:rPr lang="de-DE" sz="1600" dirty="0"/>
              <a:t>(Martin Luther: Kleine Katechismus)</a:t>
            </a:r>
          </a:p>
        </p:txBody>
      </p:sp>
    </p:spTree>
    <p:extLst>
      <p:ext uri="{BB962C8B-B14F-4D97-AF65-F5344CB8AC3E}">
        <p14:creationId xmlns:p14="http://schemas.microsoft.com/office/powerpoint/2010/main" val="1032914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15" name="Flussdiagramm: Verbinder 14">
            <a:extLst>
              <a:ext uri="{FF2B5EF4-FFF2-40B4-BE49-F238E27FC236}">
                <a16:creationId xmlns:a16="http://schemas.microsoft.com/office/drawing/2014/main" id="{579F581E-E876-44CC-8B89-6E811362A91A}"/>
              </a:ext>
            </a:extLst>
          </p:cNvPr>
          <p:cNvSpPr/>
          <p:nvPr/>
        </p:nvSpPr>
        <p:spPr>
          <a:xfrm>
            <a:off x="639189" y="2565644"/>
            <a:ext cx="4341185" cy="4252399"/>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4" name="Flussdiagramm: Verbinder 13">
            <a:extLst>
              <a:ext uri="{FF2B5EF4-FFF2-40B4-BE49-F238E27FC236}">
                <a16:creationId xmlns:a16="http://schemas.microsoft.com/office/drawing/2014/main" id="{58C5BD9E-74D6-42CB-A540-9C7711C35E1B}"/>
              </a:ext>
            </a:extLst>
          </p:cNvPr>
          <p:cNvSpPr/>
          <p:nvPr/>
        </p:nvSpPr>
        <p:spPr>
          <a:xfrm>
            <a:off x="1083072" y="2974018"/>
            <a:ext cx="3462295" cy="3444534"/>
          </a:xfrm>
          <a:prstGeom prst="flowChartConnec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3" name="Flussdiagramm: Verbinder 12">
            <a:extLst>
              <a:ext uri="{FF2B5EF4-FFF2-40B4-BE49-F238E27FC236}">
                <a16:creationId xmlns:a16="http://schemas.microsoft.com/office/drawing/2014/main" id="{2C9303D3-7957-49D2-A670-97319567D639}"/>
              </a:ext>
            </a:extLst>
          </p:cNvPr>
          <p:cNvSpPr/>
          <p:nvPr/>
        </p:nvSpPr>
        <p:spPr>
          <a:xfrm>
            <a:off x="1606852" y="3480046"/>
            <a:ext cx="2405852" cy="2467995"/>
          </a:xfrm>
          <a:prstGeom prst="flowChartConnector">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2" name="Flussdiagramm: Verbinder 11">
            <a:extLst>
              <a:ext uri="{FF2B5EF4-FFF2-40B4-BE49-F238E27FC236}">
                <a16:creationId xmlns:a16="http://schemas.microsoft.com/office/drawing/2014/main" id="{7900DD49-1398-49C9-A859-3A24E8B945EA}"/>
              </a:ext>
            </a:extLst>
          </p:cNvPr>
          <p:cNvSpPr/>
          <p:nvPr/>
        </p:nvSpPr>
        <p:spPr>
          <a:xfrm>
            <a:off x="2130640" y="4003829"/>
            <a:ext cx="1358284" cy="1331651"/>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11" name="Grafik 10" descr="Mann und Frau">
            <a:extLst>
              <a:ext uri="{FF2B5EF4-FFF2-40B4-BE49-F238E27FC236}">
                <a16:creationId xmlns:a16="http://schemas.microsoft.com/office/drawing/2014/main" id="{C89495E2-F114-477D-986D-2D900175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3705" y="4251397"/>
            <a:ext cx="853736" cy="853736"/>
          </a:xfrm>
          <a:prstGeom prst="rect">
            <a:avLst/>
          </a:prstGeom>
        </p:spPr>
      </p:pic>
      <p:sp>
        <p:nvSpPr>
          <p:cNvPr id="16" name="Textfeld 15">
            <a:extLst>
              <a:ext uri="{FF2B5EF4-FFF2-40B4-BE49-F238E27FC236}">
                <a16:creationId xmlns:a16="http://schemas.microsoft.com/office/drawing/2014/main" id="{A2A8935B-A6C3-4FF9-9D37-F1A5CDC80596}"/>
              </a:ext>
            </a:extLst>
          </p:cNvPr>
          <p:cNvSpPr txBox="1"/>
          <p:nvPr/>
        </p:nvSpPr>
        <p:spPr>
          <a:xfrm>
            <a:off x="2325944" y="2613886"/>
            <a:ext cx="11015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Leben</a:t>
            </a:r>
          </a:p>
        </p:txBody>
      </p:sp>
      <p:sp>
        <p:nvSpPr>
          <p:cNvPr id="17" name="Textfeld 16">
            <a:extLst>
              <a:ext uri="{FF2B5EF4-FFF2-40B4-BE49-F238E27FC236}">
                <a16:creationId xmlns:a16="http://schemas.microsoft.com/office/drawing/2014/main" id="{797ABE38-6253-4F06-8340-EC9D08E9A3E4}"/>
              </a:ext>
            </a:extLst>
          </p:cNvPr>
          <p:cNvSpPr txBox="1"/>
          <p:nvPr/>
        </p:nvSpPr>
        <p:spPr>
          <a:xfrm>
            <a:off x="2024104" y="3129072"/>
            <a:ext cx="18820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Reich Gottes</a:t>
            </a:r>
          </a:p>
        </p:txBody>
      </p:sp>
    </p:spTree>
    <p:extLst>
      <p:ext uri="{BB962C8B-B14F-4D97-AF65-F5344CB8AC3E}">
        <p14:creationId xmlns:p14="http://schemas.microsoft.com/office/powerpoint/2010/main" val="141047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15" name="Flussdiagramm: Verbinder 14">
            <a:extLst>
              <a:ext uri="{FF2B5EF4-FFF2-40B4-BE49-F238E27FC236}">
                <a16:creationId xmlns:a16="http://schemas.microsoft.com/office/drawing/2014/main" id="{579F581E-E876-44CC-8B89-6E811362A91A}"/>
              </a:ext>
            </a:extLst>
          </p:cNvPr>
          <p:cNvSpPr/>
          <p:nvPr/>
        </p:nvSpPr>
        <p:spPr>
          <a:xfrm>
            <a:off x="639189" y="2565644"/>
            <a:ext cx="4341185" cy="4252399"/>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4" name="Flussdiagramm: Verbinder 13">
            <a:extLst>
              <a:ext uri="{FF2B5EF4-FFF2-40B4-BE49-F238E27FC236}">
                <a16:creationId xmlns:a16="http://schemas.microsoft.com/office/drawing/2014/main" id="{58C5BD9E-74D6-42CB-A540-9C7711C35E1B}"/>
              </a:ext>
            </a:extLst>
          </p:cNvPr>
          <p:cNvSpPr/>
          <p:nvPr/>
        </p:nvSpPr>
        <p:spPr>
          <a:xfrm>
            <a:off x="1083072" y="2974018"/>
            <a:ext cx="3462295" cy="3444534"/>
          </a:xfrm>
          <a:prstGeom prst="flowChartConnec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3" name="Flussdiagramm: Verbinder 12">
            <a:extLst>
              <a:ext uri="{FF2B5EF4-FFF2-40B4-BE49-F238E27FC236}">
                <a16:creationId xmlns:a16="http://schemas.microsoft.com/office/drawing/2014/main" id="{2C9303D3-7957-49D2-A670-97319567D639}"/>
              </a:ext>
            </a:extLst>
          </p:cNvPr>
          <p:cNvSpPr/>
          <p:nvPr/>
        </p:nvSpPr>
        <p:spPr>
          <a:xfrm>
            <a:off x="1606852" y="3480046"/>
            <a:ext cx="2405852" cy="2467995"/>
          </a:xfrm>
          <a:prstGeom prst="flowChartConnector">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2" name="Flussdiagramm: Verbinder 11">
            <a:extLst>
              <a:ext uri="{FF2B5EF4-FFF2-40B4-BE49-F238E27FC236}">
                <a16:creationId xmlns:a16="http://schemas.microsoft.com/office/drawing/2014/main" id="{7900DD49-1398-49C9-A859-3A24E8B945EA}"/>
              </a:ext>
            </a:extLst>
          </p:cNvPr>
          <p:cNvSpPr/>
          <p:nvPr/>
        </p:nvSpPr>
        <p:spPr>
          <a:xfrm>
            <a:off x="2130640" y="4003829"/>
            <a:ext cx="1358284" cy="1331651"/>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11" name="Grafik 10" descr="Mann und Frau">
            <a:extLst>
              <a:ext uri="{FF2B5EF4-FFF2-40B4-BE49-F238E27FC236}">
                <a16:creationId xmlns:a16="http://schemas.microsoft.com/office/drawing/2014/main" id="{C89495E2-F114-477D-986D-2D900175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3705" y="4251397"/>
            <a:ext cx="853736" cy="853736"/>
          </a:xfrm>
          <a:prstGeom prst="rect">
            <a:avLst/>
          </a:prstGeom>
        </p:spPr>
      </p:pic>
      <p:sp>
        <p:nvSpPr>
          <p:cNvPr id="16" name="Textfeld 15">
            <a:extLst>
              <a:ext uri="{FF2B5EF4-FFF2-40B4-BE49-F238E27FC236}">
                <a16:creationId xmlns:a16="http://schemas.microsoft.com/office/drawing/2014/main" id="{A2A8935B-A6C3-4FF9-9D37-F1A5CDC80596}"/>
              </a:ext>
            </a:extLst>
          </p:cNvPr>
          <p:cNvSpPr txBox="1"/>
          <p:nvPr/>
        </p:nvSpPr>
        <p:spPr>
          <a:xfrm>
            <a:off x="2325944" y="2613886"/>
            <a:ext cx="11015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Leben</a:t>
            </a:r>
          </a:p>
        </p:txBody>
      </p:sp>
      <p:sp>
        <p:nvSpPr>
          <p:cNvPr id="17" name="Textfeld 16">
            <a:extLst>
              <a:ext uri="{FF2B5EF4-FFF2-40B4-BE49-F238E27FC236}">
                <a16:creationId xmlns:a16="http://schemas.microsoft.com/office/drawing/2014/main" id="{797ABE38-6253-4F06-8340-EC9D08E9A3E4}"/>
              </a:ext>
            </a:extLst>
          </p:cNvPr>
          <p:cNvSpPr txBox="1"/>
          <p:nvPr/>
        </p:nvSpPr>
        <p:spPr>
          <a:xfrm>
            <a:off x="2024104" y="3129072"/>
            <a:ext cx="18820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Reich Gottes</a:t>
            </a:r>
          </a:p>
        </p:txBody>
      </p:sp>
      <p:sp>
        <p:nvSpPr>
          <p:cNvPr id="4" name="Rechteck 3">
            <a:extLst>
              <a:ext uri="{FF2B5EF4-FFF2-40B4-BE49-F238E27FC236}">
                <a16:creationId xmlns:a16="http://schemas.microsoft.com/office/drawing/2014/main" id="{97C67843-9CDD-418F-836A-8C3A389C2E10}"/>
              </a:ext>
            </a:extLst>
          </p:cNvPr>
          <p:cNvSpPr/>
          <p:nvPr/>
        </p:nvSpPr>
        <p:spPr>
          <a:xfrm>
            <a:off x="5193439" y="3429000"/>
            <a:ext cx="6096000" cy="2585323"/>
          </a:xfrm>
          <a:prstGeom prst="rect">
            <a:avLst/>
          </a:prstGeom>
        </p:spPr>
        <p:txBody>
          <a:bodyPr>
            <a:spAutoFit/>
          </a:bodyPr>
          <a:lstStyle/>
          <a:p>
            <a:r>
              <a:rPr lang="de-DE" i="1" dirty="0"/>
              <a:t>Denn Christus ist, als wir noch schwach waren, für die zu dieser Zeit noch Gottlosen gestorben. Dabei wird nur schwerlich jemand für einen Gerechten sterben; vielleicht wird er jedoch für einen guten Menschen sein Leben wagen. Gott aber erweist seine Liebe zu uns darin, dass Christus für uns gestorben ist, als wir noch Sünder waren.</a:t>
            </a:r>
          </a:p>
          <a:p>
            <a:endParaRPr lang="de-DE" dirty="0"/>
          </a:p>
          <a:p>
            <a:r>
              <a:rPr lang="de-DE" dirty="0"/>
              <a:t>(Römer 5, 6-8)</a:t>
            </a:r>
          </a:p>
        </p:txBody>
      </p:sp>
    </p:spTree>
    <p:extLst>
      <p:ext uri="{BB962C8B-B14F-4D97-AF65-F5344CB8AC3E}">
        <p14:creationId xmlns:p14="http://schemas.microsoft.com/office/powerpoint/2010/main" val="143140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15" name="Flussdiagramm: Verbinder 14">
            <a:extLst>
              <a:ext uri="{FF2B5EF4-FFF2-40B4-BE49-F238E27FC236}">
                <a16:creationId xmlns:a16="http://schemas.microsoft.com/office/drawing/2014/main" id="{579F581E-E876-44CC-8B89-6E811362A91A}"/>
              </a:ext>
            </a:extLst>
          </p:cNvPr>
          <p:cNvSpPr/>
          <p:nvPr/>
        </p:nvSpPr>
        <p:spPr>
          <a:xfrm>
            <a:off x="639189" y="2565644"/>
            <a:ext cx="4341185" cy="4252399"/>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lussdiagramm: Verbinder 13">
            <a:extLst>
              <a:ext uri="{FF2B5EF4-FFF2-40B4-BE49-F238E27FC236}">
                <a16:creationId xmlns:a16="http://schemas.microsoft.com/office/drawing/2014/main" id="{58C5BD9E-74D6-42CB-A540-9C7711C35E1B}"/>
              </a:ext>
            </a:extLst>
          </p:cNvPr>
          <p:cNvSpPr/>
          <p:nvPr/>
        </p:nvSpPr>
        <p:spPr>
          <a:xfrm>
            <a:off x="1083072" y="2974018"/>
            <a:ext cx="3462295" cy="3444534"/>
          </a:xfrm>
          <a:prstGeom prst="flowChartConnec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lussdiagramm: Verbinder 12">
            <a:extLst>
              <a:ext uri="{FF2B5EF4-FFF2-40B4-BE49-F238E27FC236}">
                <a16:creationId xmlns:a16="http://schemas.microsoft.com/office/drawing/2014/main" id="{2C9303D3-7957-49D2-A670-97319567D639}"/>
              </a:ext>
            </a:extLst>
          </p:cNvPr>
          <p:cNvSpPr/>
          <p:nvPr/>
        </p:nvSpPr>
        <p:spPr>
          <a:xfrm>
            <a:off x="1606852" y="3480046"/>
            <a:ext cx="2405852" cy="2467995"/>
          </a:xfrm>
          <a:prstGeom prst="flowChartConnector">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lussdiagramm: Verbinder 11">
            <a:extLst>
              <a:ext uri="{FF2B5EF4-FFF2-40B4-BE49-F238E27FC236}">
                <a16:creationId xmlns:a16="http://schemas.microsoft.com/office/drawing/2014/main" id="{7900DD49-1398-49C9-A859-3A24E8B945EA}"/>
              </a:ext>
            </a:extLst>
          </p:cNvPr>
          <p:cNvSpPr/>
          <p:nvPr/>
        </p:nvSpPr>
        <p:spPr>
          <a:xfrm>
            <a:off x="2130640" y="4003829"/>
            <a:ext cx="1358284" cy="1331651"/>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Mann und Frau">
            <a:extLst>
              <a:ext uri="{FF2B5EF4-FFF2-40B4-BE49-F238E27FC236}">
                <a16:creationId xmlns:a16="http://schemas.microsoft.com/office/drawing/2014/main" id="{C89495E2-F114-477D-986D-2D900175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3705" y="4251397"/>
            <a:ext cx="853736" cy="853736"/>
          </a:xfrm>
          <a:prstGeom prst="rect">
            <a:avLst/>
          </a:prstGeom>
        </p:spPr>
      </p:pic>
      <p:sp>
        <p:nvSpPr>
          <p:cNvPr id="16" name="Textfeld 15">
            <a:extLst>
              <a:ext uri="{FF2B5EF4-FFF2-40B4-BE49-F238E27FC236}">
                <a16:creationId xmlns:a16="http://schemas.microsoft.com/office/drawing/2014/main" id="{A2A8935B-A6C3-4FF9-9D37-F1A5CDC80596}"/>
              </a:ext>
            </a:extLst>
          </p:cNvPr>
          <p:cNvSpPr txBox="1"/>
          <p:nvPr/>
        </p:nvSpPr>
        <p:spPr>
          <a:xfrm>
            <a:off x="2325944" y="2613886"/>
            <a:ext cx="1101578" cy="369332"/>
          </a:xfrm>
          <a:prstGeom prst="rect">
            <a:avLst/>
          </a:prstGeom>
          <a:noFill/>
        </p:spPr>
        <p:txBody>
          <a:bodyPr wrap="square" rtlCol="0">
            <a:spAutoFit/>
          </a:bodyPr>
          <a:lstStyle/>
          <a:p>
            <a:r>
              <a:rPr lang="de-DE" b="1" dirty="0">
                <a:solidFill>
                  <a:schemeClr val="bg1"/>
                </a:solidFill>
              </a:rPr>
              <a:t>Leben</a:t>
            </a:r>
          </a:p>
        </p:txBody>
      </p:sp>
      <p:sp>
        <p:nvSpPr>
          <p:cNvPr id="17" name="Textfeld 16">
            <a:extLst>
              <a:ext uri="{FF2B5EF4-FFF2-40B4-BE49-F238E27FC236}">
                <a16:creationId xmlns:a16="http://schemas.microsoft.com/office/drawing/2014/main" id="{797ABE38-6253-4F06-8340-EC9D08E9A3E4}"/>
              </a:ext>
            </a:extLst>
          </p:cNvPr>
          <p:cNvSpPr txBox="1"/>
          <p:nvPr/>
        </p:nvSpPr>
        <p:spPr>
          <a:xfrm>
            <a:off x="2024104" y="3129072"/>
            <a:ext cx="1882064" cy="369332"/>
          </a:xfrm>
          <a:prstGeom prst="rect">
            <a:avLst/>
          </a:prstGeom>
          <a:noFill/>
        </p:spPr>
        <p:txBody>
          <a:bodyPr wrap="square" rtlCol="0">
            <a:spAutoFit/>
          </a:bodyPr>
          <a:lstStyle/>
          <a:p>
            <a:r>
              <a:rPr lang="de-DE" b="1" dirty="0">
                <a:solidFill>
                  <a:schemeClr val="bg1"/>
                </a:solidFill>
              </a:rPr>
              <a:t>Reich Gottes</a:t>
            </a:r>
          </a:p>
        </p:txBody>
      </p:sp>
      <p:sp>
        <p:nvSpPr>
          <p:cNvPr id="18" name="Textfeld 17">
            <a:extLst>
              <a:ext uri="{FF2B5EF4-FFF2-40B4-BE49-F238E27FC236}">
                <a16:creationId xmlns:a16="http://schemas.microsoft.com/office/drawing/2014/main" id="{C19FAD30-0B6D-493C-B83D-C989277E22B2}"/>
              </a:ext>
            </a:extLst>
          </p:cNvPr>
          <p:cNvSpPr txBox="1"/>
          <p:nvPr/>
        </p:nvSpPr>
        <p:spPr>
          <a:xfrm>
            <a:off x="2343705" y="3659366"/>
            <a:ext cx="1154097" cy="369332"/>
          </a:xfrm>
          <a:prstGeom prst="rect">
            <a:avLst/>
          </a:prstGeom>
          <a:noFill/>
        </p:spPr>
        <p:txBody>
          <a:bodyPr wrap="square" rtlCol="0">
            <a:spAutoFit/>
          </a:bodyPr>
          <a:lstStyle/>
          <a:p>
            <a:r>
              <a:rPr lang="de-DE" b="1" dirty="0">
                <a:solidFill>
                  <a:schemeClr val="bg1"/>
                </a:solidFill>
              </a:rPr>
              <a:t>Dienst</a:t>
            </a:r>
          </a:p>
        </p:txBody>
      </p:sp>
    </p:spTree>
    <p:extLst>
      <p:ext uri="{BB962C8B-B14F-4D97-AF65-F5344CB8AC3E}">
        <p14:creationId xmlns:p14="http://schemas.microsoft.com/office/powerpoint/2010/main" val="241625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15" name="Flussdiagramm: Verbinder 14">
            <a:extLst>
              <a:ext uri="{FF2B5EF4-FFF2-40B4-BE49-F238E27FC236}">
                <a16:creationId xmlns:a16="http://schemas.microsoft.com/office/drawing/2014/main" id="{579F581E-E876-44CC-8B89-6E811362A91A}"/>
              </a:ext>
            </a:extLst>
          </p:cNvPr>
          <p:cNvSpPr/>
          <p:nvPr/>
        </p:nvSpPr>
        <p:spPr>
          <a:xfrm>
            <a:off x="639189" y="2565644"/>
            <a:ext cx="4341185" cy="4252399"/>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4" name="Flussdiagramm: Verbinder 13">
            <a:extLst>
              <a:ext uri="{FF2B5EF4-FFF2-40B4-BE49-F238E27FC236}">
                <a16:creationId xmlns:a16="http://schemas.microsoft.com/office/drawing/2014/main" id="{58C5BD9E-74D6-42CB-A540-9C7711C35E1B}"/>
              </a:ext>
            </a:extLst>
          </p:cNvPr>
          <p:cNvSpPr/>
          <p:nvPr/>
        </p:nvSpPr>
        <p:spPr>
          <a:xfrm>
            <a:off x="1083072" y="2974018"/>
            <a:ext cx="3462295" cy="3444534"/>
          </a:xfrm>
          <a:prstGeom prst="flowChartConnec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3" name="Flussdiagramm: Verbinder 12">
            <a:extLst>
              <a:ext uri="{FF2B5EF4-FFF2-40B4-BE49-F238E27FC236}">
                <a16:creationId xmlns:a16="http://schemas.microsoft.com/office/drawing/2014/main" id="{2C9303D3-7957-49D2-A670-97319567D639}"/>
              </a:ext>
            </a:extLst>
          </p:cNvPr>
          <p:cNvSpPr/>
          <p:nvPr/>
        </p:nvSpPr>
        <p:spPr>
          <a:xfrm>
            <a:off x="1606852" y="3480046"/>
            <a:ext cx="2405852" cy="2467995"/>
          </a:xfrm>
          <a:prstGeom prst="flowChartConnector">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2" name="Flussdiagramm: Verbinder 11">
            <a:extLst>
              <a:ext uri="{FF2B5EF4-FFF2-40B4-BE49-F238E27FC236}">
                <a16:creationId xmlns:a16="http://schemas.microsoft.com/office/drawing/2014/main" id="{7900DD49-1398-49C9-A859-3A24E8B945EA}"/>
              </a:ext>
            </a:extLst>
          </p:cNvPr>
          <p:cNvSpPr/>
          <p:nvPr/>
        </p:nvSpPr>
        <p:spPr>
          <a:xfrm>
            <a:off x="2130640" y="4003829"/>
            <a:ext cx="1358284" cy="1331651"/>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11" name="Grafik 10" descr="Mann und Frau">
            <a:extLst>
              <a:ext uri="{FF2B5EF4-FFF2-40B4-BE49-F238E27FC236}">
                <a16:creationId xmlns:a16="http://schemas.microsoft.com/office/drawing/2014/main" id="{C89495E2-F114-477D-986D-2D900175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3705" y="4251397"/>
            <a:ext cx="853736" cy="853736"/>
          </a:xfrm>
          <a:prstGeom prst="rect">
            <a:avLst/>
          </a:prstGeom>
        </p:spPr>
      </p:pic>
      <p:sp>
        <p:nvSpPr>
          <p:cNvPr id="16" name="Textfeld 15">
            <a:extLst>
              <a:ext uri="{FF2B5EF4-FFF2-40B4-BE49-F238E27FC236}">
                <a16:creationId xmlns:a16="http://schemas.microsoft.com/office/drawing/2014/main" id="{A2A8935B-A6C3-4FF9-9D37-F1A5CDC80596}"/>
              </a:ext>
            </a:extLst>
          </p:cNvPr>
          <p:cNvSpPr txBox="1"/>
          <p:nvPr/>
        </p:nvSpPr>
        <p:spPr>
          <a:xfrm>
            <a:off x="2325944" y="2613886"/>
            <a:ext cx="11015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Leben</a:t>
            </a:r>
          </a:p>
        </p:txBody>
      </p:sp>
      <p:sp>
        <p:nvSpPr>
          <p:cNvPr id="17" name="Textfeld 16">
            <a:extLst>
              <a:ext uri="{FF2B5EF4-FFF2-40B4-BE49-F238E27FC236}">
                <a16:creationId xmlns:a16="http://schemas.microsoft.com/office/drawing/2014/main" id="{797ABE38-6253-4F06-8340-EC9D08E9A3E4}"/>
              </a:ext>
            </a:extLst>
          </p:cNvPr>
          <p:cNvSpPr txBox="1"/>
          <p:nvPr/>
        </p:nvSpPr>
        <p:spPr>
          <a:xfrm>
            <a:off x="2024104" y="3129072"/>
            <a:ext cx="18820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Reich Gottes</a:t>
            </a:r>
          </a:p>
        </p:txBody>
      </p:sp>
      <p:sp>
        <p:nvSpPr>
          <p:cNvPr id="18" name="Textfeld 17">
            <a:extLst>
              <a:ext uri="{FF2B5EF4-FFF2-40B4-BE49-F238E27FC236}">
                <a16:creationId xmlns:a16="http://schemas.microsoft.com/office/drawing/2014/main" id="{C19FAD30-0B6D-493C-B83D-C989277E22B2}"/>
              </a:ext>
            </a:extLst>
          </p:cNvPr>
          <p:cNvSpPr txBox="1"/>
          <p:nvPr/>
        </p:nvSpPr>
        <p:spPr>
          <a:xfrm>
            <a:off x="2343705" y="3659366"/>
            <a:ext cx="11540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Dienst</a:t>
            </a:r>
          </a:p>
        </p:txBody>
      </p:sp>
      <p:sp>
        <p:nvSpPr>
          <p:cNvPr id="4" name="Rechteck 3">
            <a:extLst>
              <a:ext uri="{FF2B5EF4-FFF2-40B4-BE49-F238E27FC236}">
                <a16:creationId xmlns:a16="http://schemas.microsoft.com/office/drawing/2014/main" id="{81ED7EA5-018F-4AEC-9CD3-870D0BD888C5}"/>
              </a:ext>
            </a:extLst>
          </p:cNvPr>
          <p:cNvSpPr/>
          <p:nvPr/>
        </p:nvSpPr>
        <p:spPr>
          <a:xfrm>
            <a:off x="5193439" y="3235417"/>
            <a:ext cx="6096000" cy="2585323"/>
          </a:xfrm>
          <a:prstGeom prst="rect">
            <a:avLst/>
          </a:prstGeom>
        </p:spPr>
        <p:txBody>
          <a:bodyPr>
            <a:spAutoFit/>
          </a:bodyPr>
          <a:lstStyle/>
          <a:p>
            <a:r>
              <a:rPr lang="de-DE" i="1" dirty="0">
                <a:latin typeface="Cambria" panose="02040503050406030204" pitchFamily="18" charset="0"/>
              </a:rPr>
              <a:t>Ich danke dem, der mir </a:t>
            </a:r>
            <a:r>
              <a:rPr lang="de-DE" i="1" dirty="0">
                <a:solidFill>
                  <a:srgbClr val="FFFF00"/>
                </a:solidFill>
                <a:latin typeface="Cambria" panose="02040503050406030204" pitchFamily="18" charset="0"/>
              </a:rPr>
              <a:t>Kraft gegeben </a:t>
            </a:r>
            <a:r>
              <a:rPr lang="de-DE" i="1" dirty="0">
                <a:latin typeface="Cambria" panose="02040503050406030204" pitchFamily="18" charset="0"/>
              </a:rPr>
              <a:t>hat: Christus Jesus, unserem Herrn. Er hat mich für </a:t>
            </a:r>
            <a:r>
              <a:rPr lang="de-DE" i="1" dirty="0">
                <a:solidFill>
                  <a:srgbClr val="FFFF00"/>
                </a:solidFill>
                <a:latin typeface="Cambria" panose="02040503050406030204" pitchFamily="18" charset="0"/>
              </a:rPr>
              <a:t>treu gehalten </a:t>
            </a:r>
            <a:r>
              <a:rPr lang="de-DE" i="1" dirty="0">
                <a:latin typeface="Cambria" panose="02040503050406030204" pitchFamily="18" charset="0"/>
              </a:rPr>
              <a:t>und in seinen </a:t>
            </a:r>
            <a:r>
              <a:rPr lang="de-DE" i="1" dirty="0">
                <a:solidFill>
                  <a:srgbClr val="FFFF00"/>
                </a:solidFill>
                <a:latin typeface="Cambria" panose="02040503050406030204" pitchFamily="18" charset="0"/>
              </a:rPr>
              <a:t>Dienst genommen</a:t>
            </a:r>
            <a:r>
              <a:rPr lang="de-DE" i="1" dirty="0">
                <a:latin typeface="Cambria" panose="02040503050406030204" pitchFamily="18" charset="0"/>
              </a:rPr>
              <a:t>, </a:t>
            </a:r>
          </a:p>
          <a:p>
            <a:endParaRPr lang="de-DE" i="1" dirty="0">
              <a:latin typeface="Cambria" panose="02040503050406030204" pitchFamily="18" charset="0"/>
            </a:endParaRPr>
          </a:p>
          <a:p>
            <a:r>
              <a:rPr lang="de-DE" i="1" dirty="0">
                <a:latin typeface="Cambria" panose="02040503050406030204" pitchFamily="18" charset="0"/>
              </a:rPr>
              <a:t>obwohl ich früher ein </a:t>
            </a:r>
            <a:r>
              <a:rPr lang="de-DE" i="1" dirty="0">
                <a:solidFill>
                  <a:srgbClr val="FFFF00"/>
                </a:solidFill>
                <a:latin typeface="Cambria" panose="02040503050406030204" pitchFamily="18" charset="0"/>
              </a:rPr>
              <a:t>Lästerer</a:t>
            </a:r>
            <a:r>
              <a:rPr lang="de-DE" i="1" dirty="0">
                <a:latin typeface="Cambria" panose="02040503050406030204" pitchFamily="18" charset="0"/>
              </a:rPr>
              <a:t>, </a:t>
            </a:r>
            <a:r>
              <a:rPr lang="de-DE" i="1" dirty="0">
                <a:solidFill>
                  <a:srgbClr val="FFFF00"/>
                </a:solidFill>
                <a:latin typeface="Cambria" panose="02040503050406030204" pitchFamily="18" charset="0"/>
              </a:rPr>
              <a:t>Verfolger</a:t>
            </a:r>
            <a:r>
              <a:rPr lang="de-DE" i="1" dirty="0">
                <a:latin typeface="Cambria" panose="02040503050406030204" pitchFamily="18" charset="0"/>
              </a:rPr>
              <a:t> und </a:t>
            </a:r>
            <a:r>
              <a:rPr lang="de-DE" i="1" dirty="0">
                <a:solidFill>
                  <a:srgbClr val="FFFF00"/>
                </a:solidFill>
                <a:latin typeface="Cambria" panose="02040503050406030204" pitchFamily="18" charset="0"/>
              </a:rPr>
              <a:t>Frevler</a:t>
            </a:r>
            <a:r>
              <a:rPr lang="de-DE" i="1" dirty="0">
                <a:latin typeface="Cambria" panose="02040503050406030204" pitchFamily="18" charset="0"/>
              </a:rPr>
              <a:t> war. Aber ich habe Erbarmen gefunden, denn ich wusste in meinem Unglauben nicht, was ich tat. </a:t>
            </a:r>
          </a:p>
          <a:p>
            <a:endParaRPr lang="de-DE" dirty="0">
              <a:latin typeface="Cambria" panose="02040503050406030204" pitchFamily="18" charset="0"/>
            </a:endParaRPr>
          </a:p>
          <a:p>
            <a:r>
              <a:rPr lang="de-DE" dirty="0">
                <a:latin typeface="Cambria" panose="02040503050406030204" pitchFamily="18" charset="0"/>
              </a:rPr>
              <a:t>(1Tim 1, 12-13)</a:t>
            </a:r>
          </a:p>
        </p:txBody>
      </p:sp>
    </p:spTree>
    <p:extLst>
      <p:ext uri="{BB962C8B-B14F-4D97-AF65-F5344CB8AC3E}">
        <p14:creationId xmlns:p14="http://schemas.microsoft.com/office/powerpoint/2010/main" val="3553020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15" name="Flussdiagramm: Verbinder 14">
            <a:extLst>
              <a:ext uri="{FF2B5EF4-FFF2-40B4-BE49-F238E27FC236}">
                <a16:creationId xmlns:a16="http://schemas.microsoft.com/office/drawing/2014/main" id="{579F581E-E876-44CC-8B89-6E811362A91A}"/>
              </a:ext>
            </a:extLst>
          </p:cNvPr>
          <p:cNvSpPr/>
          <p:nvPr/>
        </p:nvSpPr>
        <p:spPr>
          <a:xfrm>
            <a:off x="639189" y="2565644"/>
            <a:ext cx="4341185" cy="4252399"/>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4" name="Flussdiagramm: Verbinder 13">
            <a:extLst>
              <a:ext uri="{FF2B5EF4-FFF2-40B4-BE49-F238E27FC236}">
                <a16:creationId xmlns:a16="http://schemas.microsoft.com/office/drawing/2014/main" id="{58C5BD9E-74D6-42CB-A540-9C7711C35E1B}"/>
              </a:ext>
            </a:extLst>
          </p:cNvPr>
          <p:cNvSpPr/>
          <p:nvPr/>
        </p:nvSpPr>
        <p:spPr>
          <a:xfrm>
            <a:off x="1083072" y="2974018"/>
            <a:ext cx="3462295" cy="3444534"/>
          </a:xfrm>
          <a:prstGeom prst="flowChartConnec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3" name="Flussdiagramm: Verbinder 12">
            <a:extLst>
              <a:ext uri="{FF2B5EF4-FFF2-40B4-BE49-F238E27FC236}">
                <a16:creationId xmlns:a16="http://schemas.microsoft.com/office/drawing/2014/main" id="{2C9303D3-7957-49D2-A670-97319567D639}"/>
              </a:ext>
            </a:extLst>
          </p:cNvPr>
          <p:cNvSpPr/>
          <p:nvPr/>
        </p:nvSpPr>
        <p:spPr>
          <a:xfrm>
            <a:off x="1606852" y="3480046"/>
            <a:ext cx="2405852" cy="2467995"/>
          </a:xfrm>
          <a:prstGeom prst="flowChartConnector">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p:nvSpPr>
          <p:cNvPr id="12" name="Flussdiagramm: Verbinder 11">
            <a:extLst>
              <a:ext uri="{FF2B5EF4-FFF2-40B4-BE49-F238E27FC236}">
                <a16:creationId xmlns:a16="http://schemas.microsoft.com/office/drawing/2014/main" id="{7900DD49-1398-49C9-A859-3A24E8B945EA}"/>
              </a:ext>
            </a:extLst>
          </p:cNvPr>
          <p:cNvSpPr/>
          <p:nvPr/>
        </p:nvSpPr>
        <p:spPr>
          <a:xfrm>
            <a:off x="2130640" y="4003829"/>
            <a:ext cx="1358284" cy="1331651"/>
          </a:xfrm>
          <a:prstGeom prst="flowChartConnecto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pic>
        <p:nvPicPr>
          <p:cNvPr id="11" name="Grafik 10" descr="Mann und Frau">
            <a:extLst>
              <a:ext uri="{FF2B5EF4-FFF2-40B4-BE49-F238E27FC236}">
                <a16:creationId xmlns:a16="http://schemas.microsoft.com/office/drawing/2014/main" id="{C89495E2-F114-477D-986D-2D900175CE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3705" y="4251397"/>
            <a:ext cx="853736" cy="853736"/>
          </a:xfrm>
          <a:prstGeom prst="rect">
            <a:avLst/>
          </a:prstGeom>
        </p:spPr>
      </p:pic>
      <p:sp>
        <p:nvSpPr>
          <p:cNvPr id="16" name="Textfeld 15">
            <a:extLst>
              <a:ext uri="{FF2B5EF4-FFF2-40B4-BE49-F238E27FC236}">
                <a16:creationId xmlns:a16="http://schemas.microsoft.com/office/drawing/2014/main" id="{A2A8935B-A6C3-4FF9-9D37-F1A5CDC80596}"/>
              </a:ext>
            </a:extLst>
          </p:cNvPr>
          <p:cNvSpPr txBox="1"/>
          <p:nvPr/>
        </p:nvSpPr>
        <p:spPr>
          <a:xfrm>
            <a:off x="2325944" y="2613886"/>
            <a:ext cx="11015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Leben</a:t>
            </a:r>
          </a:p>
        </p:txBody>
      </p:sp>
      <p:sp>
        <p:nvSpPr>
          <p:cNvPr id="17" name="Textfeld 16">
            <a:extLst>
              <a:ext uri="{FF2B5EF4-FFF2-40B4-BE49-F238E27FC236}">
                <a16:creationId xmlns:a16="http://schemas.microsoft.com/office/drawing/2014/main" id="{797ABE38-6253-4F06-8340-EC9D08E9A3E4}"/>
              </a:ext>
            </a:extLst>
          </p:cNvPr>
          <p:cNvSpPr txBox="1"/>
          <p:nvPr/>
        </p:nvSpPr>
        <p:spPr>
          <a:xfrm>
            <a:off x="2024104" y="3129072"/>
            <a:ext cx="18820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Reich Gottes</a:t>
            </a:r>
          </a:p>
        </p:txBody>
      </p:sp>
      <p:sp>
        <p:nvSpPr>
          <p:cNvPr id="18" name="Textfeld 17">
            <a:extLst>
              <a:ext uri="{FF2B5EF4-FFF2-40B4-BE49-F238E27FC236}">
                <a16:creationId xmlns:a16="http://schemas.microsoft.com/office/drawing/2014/main" id="{C19FAD30-0B6D-493C-B83D-C989277E22B2}"/>
              </a:ext>
            </a:extLst>
          </p:cNvPr>
          <p:cNvSpPr txBox="1"/>
          <p:nvPr/>
        </p:nvSpPr>
        <p:spPr>
          <a:xfrm>
            <a:off x="2343705" y="3659366"/>
            <a:ext cx="11540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entury Schoolbook" panose="02040604050505020304"/>
                <a:ea typeface="+mn-ea"/>
                <a:cs typeface="+mn-cs"/>
              </a:rPr>
              <a:t>Dienst</a:t>
            </a:r>
          </a:p>
        </p:txBody>
      </p:sp>
      <p:sp>
        <p:nvSpPr>
          <p:cNvPr id="4" name="Rechteck 3">
            <a:extLst>
              <a:ext uri="{FF2B5EF4-FFF2-40B4-BE49-F238E27FC236}">
                <a16:creationId xmlns:a16="http://schemas.microsoft.com/office/drawing/2014/main" id="{365E16A4-0943-4A9A-B045-1469BFD291E9}"/>
              </a:ext>
            </a:extLst>
          </p:cNvPr>
          <p:cNvSpPr/>
          <p:nvPr/>
        </p:nvSpPr>
        <p:spPr>
          <a:xfrm>
            <a:off x="5379867" y="3694878"/>
            <a:ext cx="6096000" cy="1754326"/>
          </a:xfrm>
          <a:prstGeom prst="rect">
            <a:avLst/>
          </a:prstGeom>
        </p:spPr>
        <p:txBody>
          <a:bodyPr>
            <a:spAutoFit/>
          </a:bodyPr>
          <a:lstStyle/>
          <a:p>
            <a:r>
              <a:rPr lang="de-DE" i="1" dirty="0"/>
              <a:t>Wenn ich nämlich das Evangelium verkünde, gebührt mir deswegen kein Ruhm; denn ein Zwang liegt </a:t>
            </a:r>
          </a:p>
          <a:p>
            <a:r>
              <a:rPr lang="de-DE" i="1" dirty="0"/>
              <a:t>auf mir. Weh mir, wenn ich das Evangelium nicht verkünde!</a:t>
            </a:r>
          </a:p>
          <a:p>
            <a:endParaRPr lang="de-DE" dirty="0"/>
          </a:p>
          <a:p>
            <a:r>
              <a:rPr lang="de-DE" dirty="0"/>
              <a:t>(1Kor 9, 16)</a:t>
            </a:r>
          </a:p>
        </p:txBody>
      </p:sp>
    </p:spTree>
    <p:extLst>
      <p:ext uri="{BB962C8B-B14F-4D97-AF65-F5344CB8AC3E}">
        <p14:creationId xmlns:p14="http://schemas.microsoft.com/office/powerpoint/2010/main" val="806110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h bin das Licht der Welt und DU bist das Licht der Welt(1)">
            <a:hlinkClick r:id="" action="ppaction://media"/>
            <a:extLst>
              <a:ext uri="{FF2B5EF4-FFF2-40B4-BE49-F238E27FC236}">
                <a16:creationId xmlns:a16="http://schemas.microsoft.com/office/drawing/2014/main" id="{0C2EEF7D-B0BB-4B8B-877D-A79B1D7FCD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5495" y="230819"/>
            <a:ext cx="10758088" cy="6090082"/>
          </a:xfrm>
          <a:prstGeom prst="rect">
            <a:avLst/>
          </a:prstGeom>
        </p:spPr>
      </p:pic>
    </p:spTree>
    <p:extLst>
      <p:ext uri="{BB962C8B-B14F-4D97-AF65-F5344CB8AC3E}">
        <p14:creationId xmlns:p14="http://schemas.microsoft.com/office/powerpoint/2010/main" val="121717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Tree>
    <p:extLst>
      <p:ext uri="{BB962C8B-B14F-4D97-AF65-F5344CB8AC3E}">
        <p14:creationId xmlns:p14="http://schemas.microsoft.com/office/powerpoint/2010/main" val="3960810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5" name="Rechteck 4">
            <a:extLst>
              <a:ext uri="{FF2B5EF4-FFF2-40B4-BE49-F238E27FC236}">
                <a16:creationId xmlns:a16="http://schemas.microsoft.com/office/drawing/2014/main" id="{1369C297-442D-47B8-A884-2AC4543A5AD3}"/>
              </a:ext>
            </a:extLst>
          </p:cNvPr>
          <p:cNvSpPr/>
          <p:nvPr/>
        </p:nvSpPr>
        <p:spPr>
          <a:xfrm>
            <a:off x="1396752" y="3489128"/>
            <a:ext cx="9692639" cy="2308324"/>
          </a:xfrm>
          <a:prstGeom prst="rect">
            <a:avLst/>
          </a:prstGeom>
        </p:spPr>
        <p:txBody>
          <a:bodyPr wrap="square">
            <a:spAutoFit/>
          </a:bodyPr>
          <a:lstStyle/>
          <a:p>
            <a:r>
              <a:rPr lang="de-DE" i="1" dirty="0"/>
              <a:t>Was die Gnade für mich getan hat, erkenne ich mit tiefer Dankbarkeit an, aber für das, was ich selbst getan habe, bitte ich um Vergebung. Ich bitte Gott, mir meine Gebete zu vergeben, denn sie sind fehlerhaft. Ich bitte Gott, mir selbst dieses Bekenntnis zu vergeben, denn es ist nicht so demütig, wie es sein sollte. Ich bitte ihn, meine Tränen zu trocknen und meine Gedanken zu reinigen sowie mir zu schenken, dass ich mich selbst ganz vergesse. </a:t>
            </a:r>
          </a:p>
          <a:p>
            <a:endParaRPr lang="de-DE" i="1" dirty="0"/>
          </a:p>
          <a:p>
            <a:r>
              <a:rPr lang="de-DE" dirty="0"/>
              <a:t>(</a:t>
            </a:r>
            <a:r>
              <a:rPr lang="de-DE" dirty="0" err="1"/>
              <a:t>Spurgeon</a:t>
            </a:r>
            <a:r>
              <a:rPr lang="de-DE" dirty="0"/>
              <a:t>)</a:t>
            </a:r>
          </a:p>
        </p:txBody>
      </p:sp>
    </p:spTree>
    <p:extLst>
      <p:ext uri="{BB962C8B-B14F-4D97-AF65-F5344CB8AC3E}">
        <p14:creationId xmlns:p14="http://schemas.microsoft.com/office/powerpoint/2010/main" val="744922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Tree>
    <p:extLst>
      <p:ext uri="{BB962C8B-B14F-4D97-AF65-F5344CB8AC3E}">
        <p14:creationId xmlns:p14="http://schemas.microsoft.com/office/powerpoint/2010/main" val="943819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r>
              <a:rPr lang="de-DE" sz="2800" dirty="0"/>
              <a:t>B. Viel Preis – „</a:t>
            </a:r>
            <a:r>
              <a:rPr lang="de-DE" sz="2800" i="1" dirty="0"/>
              <a:t>aber nur aufgrund der Gnade Jesu</a:t>
            </a:r>
            <a:r>
              <a:rPr lang="de-DE" sz="2800" dirty="0"/>
              <a:t>“</a:t>
            </a:r>
          </a:p>
        </p:txBody>
      </p:sp>
    </p:spTree>
    <p:extLst>
      <p:ext uri="{BB962C8B-B14F-4D97-AF65-F5344CB8AC3E}">
        <p14:creationId xmlns:p14="http://schemas.microsoft.com/office/powerpoint/2010/main" val="16961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sp>
        <p:nvSpPr>
          <p:cNvPr id="5" name="Textfeld 4">
            <a:extLst>
              <a:ext uri="{FF2B5EF4-FFF2-40B4-BE49-F238E27FC236}">
                <a16:creationId xmlns:a16="http://schemas.microsoft.com/office/drawing/2014/main" id="{C43C2064-23E9-4486-8B91-4A40328A2A32}"/>
              </a:ext>
            </a:extLst>
          </p:cNvPr>
          <p:cNvSpPr txBox="1"/>
          <p:nvPr/>
        </p:nvSpPr>
        <p:spPr>
          <a:xfrm>
            <a:off x="1847798"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17, 7-10</a:t>
            </a:r>
          </a:p>
        </p:txBody>
      </p:sp>
      <p:sp>
        <p:nvSpPr>
          <p:cNvPr id="6" name="Textfeld 5">
            <a:extLst>
              <a:ext uri="{FF2B5EF4-FFF2-40B4-BE49-F238E27FC236}">
                <a16:creationId xmlns:a16="http://schemas.microsoft.com/office/drawing/2014/main" id="{95320DF7-13CF-40C9-BF3F-E7B606BB604A}"/>
              </a:ext>
            </a:extLst>
          </p:cNvPr>
          <p:cNvSpPr txBox="1"/>
          <p:nvPr/>
        </p:nvSpPr>
        <p:spPr>
          <a:xfrm>
            <a:off x="7173157"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12, 35-37</a:t>
            </a:r>
          </a:p>
        </p:txBody>
      </p:sp>
      <p:sp>
        <p:nvSpPr>
          <p:cNvPr id="7" name="Textfeld 6">
            <a:extLst>
              <a:ext uri="{FF2B5EF4-FFF2-40B4-BE49-F238E27FC236}">
                <a16:creationId xmlns:a16="http://schemas.microsoft.com/office/drawing/2014/main" id="{AF5DEC0F-2D9E-4A31-8898-5DEA4101A94B}"/>
              </a:ext>
            </a:extLst>
          </p:cNvPr>
          <p:cNvSpPr txBox="1"/>
          <p:nvPr/>
        </p:nvSpPr>
        <p:spPr>
          <a:xfrm>
            <a:off x="532660" y="4261282"/>
            <a:ext cx="469628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
        <p:nvSpPr>
          <p:cNvPr id="8" name="Textfeld 7">
            <a:extLst>
              <a:ext uri="{FF2B5EF4-FFF2-40B4-BE49-F238E27FC236}">
                <a16:creationId xmlns:a16="http://schemas.microsoft.com/office/drawing/2014/main" id="{BACC9F95-4CE2-4351-B8AD-15D38AC2C3CA}"/>
              </a:ext>
            </a:extLst>
          </p:cNvPr>
          <p:cNvSpPr txBox="1"/>
          <p:nvPr/>
        </p:nvSpPr>
        <p:spPr>
          <a:xfrm>
            <a:off x="6423233" y="4261282"/>
            <a:ext cx="4531812"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601131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sp>
        <p:nvSpPr>
          <p:cNvPr id="5" name="Textfeld 4">
            <a:extLst>
              <a:ext uri="{FF2B5EF4-FFF2-40B4-BE49-F238E27FC236}">
                <a16:creationId xmlns:a16="http://schemas.microsoft.com/office/drawing/2014/main" id="{C43C2064-23E9-4486-8B91-4A40328A2A32}"/>
              </a:ext>
            </a:extLst>
          </p:cNvPr>
          <p:cNvSpPr txBox="1"/>
          <p:nvPr/>
        </p:nvSpPr>
        <p:spPr>
          <a:xfrm>
            <a:off x="1847798"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17, 7-10</a:t>
            </a:r>
          </a:p>
        </p:txBody>
      </p:sp>
      <p:sp>
        <p:nvSpPr>
          <p:cNvPr id="6" name="Textfeld 5">
            <a:extLst>
              <a:ext uri="{FF2B5EF4-FFF2-40B4-BE49-F238E27FC236}">
                <a16:creationId xmlns:a16="http://schemas.microsoft.com/office/drawing/2014/main" id="{95320DF7-13CF-40C9-BF3F-E7B606BB604A}"/>
              </a:ext>
            </a:extLst>
          </p:cNvPr>
          <p:cNvSpPr txBox="1"/>
          <p:nvPr/>
        </p:nvSpPr>
        <p:spPr>
          <a:xfrm>
            <a:off x="7173157"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12, 35-37</a:t>
            </a:r>
          </a:p>
        </p:txBody>
      </p:sp>
      <p:sp>
        <p:nvSpPr>
          <p:cNvPr id="7" name="Textfeld 6">
            <a:extLst>
              <a:ext uri="{FF2B5EF4-FFF2-40B4-BE49-F238E27FC236}">
                <a16:creationId xmlns:a16="http://schemas.microsoft.com/office/drawing/2014/main" id="{AF5DEC0F-2D9E-4A31-8898-5DEA4101A94B}"/>
              </a:ext>
            </a:extLst>
          </p:cNvPr>
          <p:cNvSpPr txBox="1"/>
          <p:nvPr/>
        </p:nvSpPr>
        <p:spPr>
          <a:xfrm>
            <a:off x="532660" y="4261282"/>
            <a:ext cx="469628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kommt heim (V.7)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
        <p:nvSpPr>
          <p:cNvPr id="8" name="Textfeld 7">
            <a:extLst>
              <a:ext uri="{FF2B5EF4-FFF2-40B4-BE49-F238E27FC236}">
                <a16:creationId xmlns:a16="http://schemas.microsoft.com/office/drawing/2014/main" id="{BACC9F95-4CE2-4351-B8AD-15D38AC2C3CA}"/>
              </a:ext>
            </a:extLst>
          </p:cNvPr>
          <p:cNvSpPr txBox="1"/>
          <p:nvPr/>
        </p:nvSpPr>
        <p:spPr>
          <a:xfrm>
            <a:off x="6423233" y="4261282"/>
            <a:ext cx="4531812"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465372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sp>
        <p:nvSpPr>
          <p:cNvPr id="5" name="Textfeld 4">
            <a:extLst>
              <a:ext uri="{FF2B5EF4-FFF2-40B4-BE49-F238E27FC236}">
                <a16:creationId xmlns:a16="http://schemas.microsoft.com/office/drawing/2014/main" id="{C43C2064-23E9-4486-8B91-4A40328A2A32}"/>
              </a:ext>
            </a:extLst>
          </p:cNvPr>
          <p:cNvSpPr txBox="1"/>
          <p:nvPr/>
        </p:nvSpPr>
        <p:spPr>
          <a:xfrm>
            <a:off x="1847798"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17, 7-10</a:t>
            </a:r>
          </a:p>
        </p:txBody>
      </p:sp>
      <p:sp>
        <p:nvSpPr>
          <p:cNvPr id="6" name="Textfeld 5">
            <a:extLst>
              <a:ext uri="{FF2B5EF4-FFF2-40B4-BE49-F238E27FC236}">
                <a16:creationId xmlns:a16="http://schemas.microsoft.com/office/drawing/2014/main" id="{95320DF7-13CF-40C9-BF3F-E7B606BB604A}"/>
              </a:ext>
            </a:extLst>
          </p:cNvPr>
          <p:cNvSpPr txBox="1"/>
          <p:nvPr/>
        </p:nvSpPr>
        <p:spPr>
          <a:xfrm>
            <a:off x="7173157"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12, 35-37</a:t>
            </a:r>
          </a:p>
        </p:txBody>
      </p:sp>
      <p:sp>
        <p:nvSpPr>
          <p:cNvPr id="7" name="Textfeld 6">
            <a:extLst>
              <a:ext uri="{FF2B5EF4-FFF2-40B4-BE49-F238E27FC236}">
                <a16:creationId xmlns:a16="http://schemas.microsoft.com/office/drawing/2014/main" id="{AF5DEC0F-2D9E-4A31-8898-5DEA4101A94B}"/>
              </a:ext>
            </a:extLst>
          </p:cNvPr>
          <p:cNvSpPr txBox="1"/>
          <p:nvPr/>
        </p:nvSpPr>
        <p:spPr>
          <a:xfrm>
            <a:off x="532660" y="4261282"/>
            <a:ext cx="469628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kommt heim (V.7)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
        <p:nvSpPr>
          <p:cNvPr id="8" name="Textfeld 7">
            <a:extLst>
              <a:ext uri="{FF2B5EF4-FFF2-40B4-BE49-F238E27FC236}">
                <a16:creationId xmlns:a16="http://schemas.microsoft.com/office/drawing/2014/main" id="{BACC9F95-4CE2-4351-B8AD-15D38AC2C3CA}"/>
              </a:ext>
            </a:extLst>
          </p:cNvPr>
          <p:cNvSpPr txBox="1"/>
          <p:nvPr/>
        </p:nvSpPr>
        <p:spPr>
          <a:xfrm>
            <a:off x="6423233" y="4261282"/>
            <a:ext cx="4531812"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Herr kommt heim (V. 36)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82437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sp>
        <p:nvSpPr>
          <p:cNvPr id="5" name="Textfeld 4">
            <a:extLst>
              <a:ext uri="{FF2B5EF4-FFF2-40B4-BE49-F238E27FC236}">
                <a16:creationId xmlns:a16="http://schemas.microsoft.com/office/drawing/2014/main" id="{C43C2064-23E9-4486-8B91-4A40328A2A32}"/>
              </a:ext>
            </a:extLst>
          </p:cNvPr>
          <p:cNvSpPr txBox="1"/>
          <p:nvPr/>
        </p:nvSpPr>
        <p:spPr>
          <a:xfrm>
            <a:off x="1847798"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17, 7-10</a:t>
            </a:r>
          </a:p>
        </p:txBody>
      </p:sp>
      <p:sp>
        <p:nvSpPr>
          <p:cNvPr id="6" name="Textfeld 5">
            <a:extLst>
              <a:ext uri="{FF2B5EF4-FFF2-40B4-BE49-F238E27FC236}">
                <a16:creationId xmlns:a16="http://schemas.microsoft.com/office/drawing/2014/main" id="{95320DF7-13CF-40C9-BF3F-E7B606BB604A}"/>
              </a:ext>
            </a:extLst>
          </p:cNvPr>
          <p:cNvSpPr txBox="1"/>
          <p:nvPr/>
        </p:nvSpPr>
        <p:spPr>
          <a:xfrm>
            <a:off x="7173157"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12, 35-37</a:t>
            </a:r>
          </a:p>
        </p:txBody>
      </p:sp>
      <p:sp>
        <p:nvSpPr>
          <p:cNvPr id="7" name="Textfeld 6">
            <a:extLst>
              <a:ext uri="{FF2B5EF4-FFF2-40B4-BE49-F238E27FC236}">
                <a16:creationId xmlns:a16="http://schemas.microsoft.com/office/drawing/2014/main" id="{AF5DEC0F-2D9E-4A31-8898-5DEA4101A94B}"/>
              </a:ext>
            </a:extLst>
          </p:cNvPr>
          <p:cNvSpPr txBox="1"/>
          <p:nvPr/>
        </p:nvSpPr>
        <p:spPr>
          <a:xfrm>
            <a:off x="532660" y="4261282"/>
            <a:ext cx="469628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kommt heim (V.7)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schürzt sich (V.8)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
        <p:nvSpPr>
          <p:cNvPr id="8" name="Textfeld 7">
            <a:extLst>
              <a:ext uri="{FF2B5EF4-FFF2-40B4-BE49-F238E27FC236}">
                <a16:creationId xmlns:a16="http://schemas.microsoft.com/office/drawing/2014/main" id="{BACC9F95-4CE2-4351-B8AD-15D38AC2C3CA}"/>
              </a:ext>
            </a:extLst>
          </p:cNvPr>
          <p:cNvSpPr txBox="1"/>
          <p:nvPr/>
        </p:nvSpPr>
        <p:spPr>
          <a:xfrm>
            <a:off x="6423233" y="4261282"/>
            <a:ext cx="4531812"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Herr kommt heim (V. 36)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654748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sp>
        <p:nvSpPr>
          <p:cNvPr id="5" name="Textfeld 4">
            <a:extLst>
              <a:ext uri="{FF2B5EF4-FFF2-40B4-BE49-F238E27FC236}">
                <a16:creationId xmlns:a16="http://schemas.microsoft.com/office/drawing/2014/main" id="{C43C2064-23E9-4486-8B91-4A40328A2A32}"/>
              </a:ext>
            </a:extLst>
          </p:cNvPr>
          <p:cNvSpPr txBox="1"/>
          <p:nvPr/>
        </p:nvSpPr>
        <p:spPr>
          <a:xfrm>
            <a:off x="1847798"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17, 7-10</a:t>
            </a:r>
          </a:p>
        </p:txBody>
      </p:sp>
      <p:sp>
        <p:nvSpPr>
          <p:cNvPr id="6" name="Textfeld 5">
            <a:extLst>
              <a:ext uri="{FF2B5EF4-FFF2-40B4-BE49-F238E27FC236}">
                <a16:creationId xmlns:a16="http://schemas.microsoft.com/office/drawing/2014/main" id="{95320DF7-13CF-40C9-BF3F-E7B606BB604A}"/>
              </a:ext>
            </a:extLst>
          </p:cNvPr>
          <p:cNvSpPr txBox="1"/>
          <p:nvPr/>
        </p:nvSpPr>
        <p:spPr>
          <a:xfrm>
            <a:off x="7173157"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12, 35-37</a:t>
            </a:r>
          </a:p>
        </p:txBody>
      </p:sp>
      <p:sp>
        <p:nvSpPr>
          <p:cNvPr id="7" name="Textfeld 6">
            <a:extLst>
              <a:ext uri="{FF2B5EF4-FFF2-40B4-BE49-F238E27FC236}">
                <a16:creationId xmlns:a16="http://schemas.microsoft.com/office/drawing/2014/main" id="{AF5DEC0F-2D9E-4A31-8898-5DEA4101A94B}"/>
              </a:ext>
            </a:extLst>
          </p:cNvPr>
          <p:cNvSpPr txBox="1"/>
          <p:nvPr/>
        </p:nvSpPr>
        <p:spPr>
          <a:xfrm>
            <a:off x="532660" y="4261282"/>
            <a:ext cx="469628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kommt heim (V.7)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schürzt sich (V.8)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
        <p:nvSpPr>
          <p:cNvPr id="8" name="Textfeld 7">
            <a:extLst>
              <a:ext uri="{FF2B5EF4-FFF2-40B4-BE49-F238E27FC236}">
                <a16:creationId xmlns:a16="http://schemas.microsoft.com/office/drawing/2014/main" id="{BACC9F95-4CE2-4351-B8AD-15D38AC2C3CA}"/>
              </a:ext>
            </a:extLst>
          </p:cNvPr>
          <p:cNvSpPr txBox="1"/>
          <p:nvPr/>
        </p:nvSpPr>
        <p:spPr>
          <a:xfrm>
            <a:off x="6423233" y="4261282"/>
            <a:ext cx="4531812"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Herr kommt heim (V. 36)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Herr schürzt sich (V. 37)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323065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sp>
        <p:nvSpPr>
          <p:cNvPr id="5" name="Textfeld 4">
            <a:extLst>
              <a:ext uri="{FF2B5EF4-FFF2-40B4-BE49-F238E27FC236}">
                <a16:creationId xmlns:a16="http://schemas.microsoft.com/office/drawing/2014/main" id="{C43C2064-23E9-4486-8B91-4A40328A2A32}"/>
              </a:ext>
            </a:extLst>
          </p:cNvPr>
          <p:cNvSpPr txBox="1"/>
          <p:nvPr/>
        </p:nvSpPr>
        <p:spPr>
          <a:xfrm>
            <a:off x="1847798"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17, 7-10</a:t>
            </a:r>
          </a:p>
        </p:txBody>
      </p:sp>
      <p:sp>
        <p:nvSpPr>
          <p:cNvPr id="6" name="Textfeld 5">
            <a:extLst>
              <a:ext uri="{FF2B5EF4-FFF2-40B4-BE49-F238E27FC236}">
                <a16:creationId xmlns:a16="http://schemas.microsoft.com/office/drawing/2014/main" id="{95320DF7-13CF-40C9-BF3F-E7B606BB604A}"/>
              </a:ext>
            </a:extLst>
          </p:cNvPr>
          <p:cNvSpPr txBox="1"/>
          <p:nvPr/>
        </p:nvSpPr>
        <p:spPr>
          <a:xfrm>
            <a:off x="7173157" y="3429000"/>
            <a:ext cx="18985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Lk</a:t>
            </a: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12, 35-37</a:t>
            </a:r>
          </a:p>
        </p:txBody>
      </p:sp>
      <p:sp>
        <p:nvSpPr>
          <p:cNvPr id="7" name="Textfeld 6">
            <a:extLst>
              <a:ext uri="{FF2B5EF4-FFF2-40B4-BE49-F238E27FC236}">
                <a16:creationId xmlns:a16="http://schemas.microsoft.com/office/drawing/2014/main" id="{AF5DEC0F-2D9E-4A31-8898-5DEA4101A94B}"/>
              </a:ext>
            </a:extLst>
          </p:cNvPr>
          <p:cNvSpPr txBox="1"/>
          <p:nvPr/>
        </p:nvSpPr>
        <p:spPr>
          <a:xfrm>
            <a:off x="532660" y="4261282"/>
            <a:ext cx="4696288"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kommt heim (V.7)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schürzt sich (V.8)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Sklave dient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	</a:t>
            </a:r>
            <a:r>
              <a:rPr kumimoji="0" lang="de-DE" sz="1800" b="0" i="1" u="none" strike="noStrike" kern="1200" cap="none" spc="0" normalizeH="0" baseline="0" noProof="0" dirty="0">
                <a:ln>
                  <a:noFill/>
                </a:ln>
                <a:solidFill>
                  <a:srgbClr val="FFFF00"/>
                </a:solidFill>
                <a:effectLst/>
                <a:uLnTx/>
                <a:uFillTx/>
                <a:latin typeface="Century Schoolbook" panose="02040604050505020304"/>
                <a:ea typeface="+mn-ea"/>
                <a:cs typeface="+mn-cs"/>
              </a:rPr>
              <a:t>…Wir sind unnütze Knechte; wir 	haben nur unsere Schuldigkeit 	getan. (V.10)</a:t>
            </a:r>
          </a:p>
        </p:txBody>
      </p:sp>
      <p:sp>
        <p:nvSpPr>
          <p:cNvPr id="8" name="Textfeld 7">
            <a:extLst>
              <a:ext uri="{FF2B5EF4-FFF2-40B4-BE49-F238E27FC236}">
                <a16:creationId xmlns:a16="http://schemas.microsoft.com/office/drawing/2014/main" id="{BACC9F95-4CE2-4351-B8AD-15D38AC2C3CA}"/>
              </a:ext>
            </a:extLst>
          </p:cNvPr>
          <p:cNvSpPr txBox="1"/>
          <p:nvPr/>
        </p:nvSpPr>
        <p:spPr>
          <a:xfrm>
            <a:off x="6423233" y="4261282"/>
            <a:ext cx="4531812"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Herr kommt heim (V. 36)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rPr>
              <a:t>Der Herr schürzt sich (V. 37)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8188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26C051-AED2-4EF1-B1A4-581C900F50AF}"/>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935684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sp>
        <p:nvSpPr>
          <p:cNvPr id="5" name="Textfeld 4">
            <a:extLst>
              <a:ext uri="{FF2B5EF4-FFF2-40B4-BE49-F238E27FC236}">
                <a16:creationId xmlns:a16="http://schemas.microsoft.com/office/drawing/2014/main" id="{C43C2064-23E9-4486-8B91-4A40328A2A32}"/>
              </a:ext>
            </a:extLst>
          </p:cNvPr>
          <p:cNvSpPr txBox="1"/>
          <p:nvPr/>
        </p:nvSpPr>
        <p:spPr>
          <a:xfrm>
            <a:off x="1847798" y="3429000"/>
            <a:ext cx="1898580" cy="369332"/>
          </a:xfrm>
          <a:prstGeom prst="rect">
            <a:avLst/>
          </a:prstGeom>
          <a:noFill/>
        </p:spPr>
        <p:txBody>
          <a:bodyPr wrap="square" rtlCol="0">
            <a:spAutoFit/>
          </a:bodyPr>
          <a:lstStyle/>
          <a:p>
            <a:r>
              <a:rPr lang="de-DE" dirty="0" err="1"/>
              <a:t>Lk</a:t>
            </a:r>
            <a:r>
              <a:rPr lang="de-DE" dirty="0"/>
              <a:t> 17, 7-10</a:t>
            </a:r>
          </a:p>
        </p:txBody>
      </p:sp>
      <p:sp>
        <p:nvSpPr>
          <p:cNvPr id="6" name="Textfeld 5">
            <a:extLst>
              <a:ext uri="{FF2B5EF4-FFF2-40B4-BE49-F238E27FC236}">
                <a16:creationId xmlns:a16="http://schemas.microsoft.com/office/drawing/2014/main" id="{95320DF7-13CF-40C9-BF3F-E7B606BB604A}"/>
              </a:ext>
            </a:extLst>
          </p:cNvPr>
          <p:cNvSpPr txBox="1"/>
          <p:nvPr/>
        </p:nvSpPr>
        <p:spPr>
          <a:xfrm>
            <a:off x="7173157" y="3429000"/>
            <a:ext cx="1898580" cy="369332"/>
          </a:xfrm>
          <a:prstGeom prst="rect">
            <a:avLst/>
          </a:prstGeom>
          <a:noFill/>
        </p:spPr>
        <p:txBody>
          <a:bodyPr wrap="square" rtlCol="0">
            <a:spAutoFit/>
          </a:bodyPr>
          <a:lstStyle/>
          <a:p>
            <a:r>
              <a:rPr lang="de-DE" dirty="0" err="1"/>
              <a:t>Lk</a:t>
            </a:r>
            <a:r>
              <a:rPr lang="de-DE" dirty="0"/>
              <a:t> 12, 35-37</a:t>
            </a:r>
          </a:p>
        </p:txBody>
      </p:sp>
      <p:sp>
        <p:nvSpPr>
          <p:cNvPr id="7" name="Textfeld 6">
            <a:extLst>
              <a:ext uri="{FF2B5EF4-FFF2-40B4-BE49-F238E27FC236}">
                <a16:creationId xmlns:a16="http://schemas.microsoft.com/office/drawing/2014/main" id="{AF5DEC0F-2D9E-4A31-8898-5DEA4101A94B}"/>
              </a:ext>
            </a:extLst>
          </p:cNvPr>
          <p:cNvSpPr txBox="1"/>
          <p:nvPr/>
        </p:nvSpPr>
        <p:spPr>
          <a:xfrm>
            <a:off x="532660" y="4261282"/>
            <a:ext cx="4696288" cy="2308324"/>
          </a:xfrm>
          <a:prstGeom prst="rect">
            <a:avLst/>
          </a:prstGeom>
          <a:noFill/>
        </p:spPr>
        <p:txBody>
          <a:bodyPr wrap="square" rtlCol="0">
            <a:spAutoFit/>
          </a:bodyPr>
          <a:lstStyle/>
          <a:p>
            <a:r>
              <a:rPr lang="de-DE" dirty="0"/>
              <a:t>Der Sklave kommt heim (V.7)</a:t>
            </a:r>
          </a:p>
          <a:p>
            <a:endParaRPr lang="de-DE" dirty="0"/>
          </a:p>
          <a:p>
            <a:r>
              <a:rPr lang="de-DE" dirty="0"/>
              <a:t>Der Sklave schürzt sich (V.8)</a:t>
            </a:r>
          </a:p>
          <a:p>
            <a:endParaRPr lang="de-DE" dirty="0"/>
          </a:p>
          <a:p>
            <a:r>
              <a:rPr lang="de-DE" dirty="0"/>
              <a:t>Der Sklave dient</a:t>
            </a:r>
          </a:p>
          <a:p>
            <a:r>
              <a:rPr lang="de-DE" dirty="0"/>
              <a:t>	</a:t>
            </a:r>
            <a:r>
              <a:rPr lang="de-DE" i="1" dirty="0">
                <a:solidFill>
                  <a:srgbClr val="FFFF00"/>
                </a:solidFill>
              </a:rPr>
              <a:t>…Wir sind unnütze Knechte; wir 	haben nur unsere Schuldigkeit 	getan. (V.10)</a:t>
            </a:r>
          </a:p>
        </p:txBody>
      </p:sp>
      <p:sp>
        <p:nvSpPr>
          <p:cNvPr id="8" name="Textfeld 7">
            <a:extLst>
              <a:ext uri="{FF2B5EF4-FFF2-40B4-BE49-F238E27FC236}">
                <a16:creationId xmlns:a16="http://schemas.microsoft.com/office/drawing/2014/main" id="{BACC9F95-4CE2-4351-B8AD-15D38AC2C3CA}"/>
              </a:ext>
            </a:extLst>
          </p:cNvPr>
          <p:cNvSpPr txBox="1"/>
          <p:nvPr/>
        </p:nvSpPr>
        <p:spPr>
          <a:xfrm>
            <a:off x="6423233" y="4261282"/>
            <a:ext cx="4531812" cy="2308324"/>
          </a:xfrm>
          <a:prstGeom prst="rect">
            <a:avLst/>
          </a:prstGeom>
          <a:noFill/>
        </p:spPr>
        <p:txBody>
          <a:bodyPr wrap="square" rtlCol="0">
            <a:spAutoFit/>
          </a:bodyPr>
          <a:lstStyle/>
          <a:p>
            <a:r>
              <a:rPr lang="de-DE" dirty="0"/>
              <a:t>Der Herr kommt heim (V. 36)</a:t>
            </a:r>
          </a:p>
          <a:p>
            <a:endParaRPr lang="de-DE" dirty="0"/>
          </a:p>
          <a:p>
            <a:r>
              <a:rPr lang="de-DE" dirty="0"/>
              <a:t>Der Herr schürzt sich (V. 37)</a:t>
            </a:r>
          </a:p>
          <a:p>
            <a:endParaRPr lang="de-DE" dirty="0"/>
          </a:p>
          <a:p>
            <a:r>
              <a:rPr lang="de-DE" dirty="0"/>
              <a:t>Der Herr dient</a:t>
            </a:r>
          </a:p>
          <a:p>
            <a:r>
              <a:rPr lang="de-DE" dirty="0"/>
              <a:t>	</a:t>
            </a:r>
            <a:r>
              <a:rPr lang="de-DE" i="1" dirty="0">
                <a:solidFill>
                  <a:srgbClr val="FFFF00"/>
                </a:solidFill>
              </a:rPr>
              <a:t>…Er wird sich gürten, sie am Tisch 	Platz nehmen lassen und sie der 	Reihe nach bedienen. (V.37)</a:t>
            </a:r>
          </a:p>
        </p:txBody>
      </p:sp>
    </p:spTree>
    <p:extLst>
      <p:ext uri="{BB962C8B-B14F-4D97-AF65-F5344CB8AC3E}">
        <p14:creationId xmlns:p14="http://schemas.microsoft.com/office/powerpoint/2010/main" val="3081806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pic>
        <p:nvPicPr>
          <p:cNvPr id="9" name="Grafik 8">
            <a:extLst>
              <a:ext uri="{FF2B5EF4-FFF2-40B4-BE49-F238E27FC236}">
                <a16:creationId xmlns:a16="http://schemas.microsoft.com/office/drawing/2014/main" id="{586506B7-61B2-4AFA-8C8B-B13862C49BA5}"/>
              </a:ext>
            </a:extLst>
          </p:cNvPr>
          <p:cNvPicPr>
            <a:picLocks noChangeAspect="1"/>
          </p:cNvPicPr>
          <p:nvPr/>
        </p:nvPicPr>
        <p:blipFill>
          <a:blip r:embed="rId2"/>
          <a:stretch>
            <a:fillRect/>
          </a:stretch>
        </p:blipFill>
        <p:spPr>
          <a:xfrm>
            <a:off x="1318334" y="3429000"/>
            <a:ext cx="3418703" cy="3046919"/>
          </a:xfrm>
          <a:prstGeom prst="rect">
            <a:avLst/>
          </a:prstGeom>
        </p:spPr>
      </p:pic>
    </p:spTree>
    <p:extLst>
      <p:ext uri="{BB962C8B-B14F-4D97-AF65-F5344CB8AC3E}">
        <p14:creationId xmlns:p14="http://schemas.microsoft.com/office/powerpoint/2010/main" val="1974390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pic>
        <p:nvPicPr>
          <p:cNvPr id="9" name="Grafik 8">
            <a:extLst>
              <a:ext uri="{FF2B5EF4-FFF2-40B4-BE49-F238E27FC236}">
                <a16:creationId xmlns:a16="http://schemas.microsoft.com/office/drawing/2014/main" id="{586506B7-61B2-4AFA-8C8B-B13862C49BA5}"/>
              </a:ext>
            </a:extLst>
          </p:cNvPr>
          <p:cNvPicPr>
            <a:picLocks noChangeAspect="1"/>
          </p:cNvPicPr>
          <p:nvPr/>
        </p:nvPicPr>
        <p:blipFill>
          <a:blip r:embed="rId2"/>
          <a:stretch>
            <a:fillRect/>
          </a:stretch>
        </p:blipFill>
        <p:spPr>
          <a:xfrm>
            <a:off x="1318334" y="3429000"/>
            <a:ext cx="3418703" cy="3046919"/>
          </a:xfrm>
          <a:prstGeom prst="rect">
            <a:avLst/>
          </a:prstGeom>
        </p:spPr>
      </p:pic>
      <p:pic>
        <p:nvPicPr>
          <p:cNvPr id="10" name="Grafik 9">
            <a:extLst>
              <a:ext uri="{FF2B5EF4-FFF2-40B4-BE49-F238E27FC236}">
                <a16:creationId xmlns:a16="http://schemas.microsoft.com/office/drawing/2014/main" id="{D56875F2-D21B-4A65-8AD1-452085F29A31}"/>
              </a:ext>
            </a:extLst>
          </p:cNvPr>
          <p:cNvPicPr>
            <a:picLocks noChangeAspect="1"/>
          </p:cNvPicPr>
          <p:nvPr/>
        </p:nvPicPr>
        <p:blipFill>
          <a:blip r:embed="rId3"/>
          <a:stretch>
            <a:fillRect/>
          </a:stretch>
        </p:blipFill>
        <p:spPr>
          <a:xfrm>
            <a:off x="6248585" y="3611499"/>
            <a:ext cx="4022879" cy="2681919"/>
          </a:xfrm>
          <a:prstGeom prst="rect">
            <a:avLst/>
          </a:prstGeom>
        </p:spPr>
      </p:pic>
    </p:spTree>
    <p:extLst>
      <p:ext uri="{BB962C8B-B14F-4D97-AF65-F5344CB8AC3E}">
        <p14:creationId xmlns:p14="http://schemas.microsoft.com/office/powerpoint/2010/main" val="292100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
        <p:nvSpPr>
          <p:cNvPr id="4" name="Textfeld 3">
            <a:extLst>
              <a:ext uri="{FF2B5EF4-FFF2-40B4-BE49-F238E27FC236}">
                <a16:creationId xmlns:a16="http://schemas.microsoft.com/office/drawing/2014/main" id="{76D2DBA3-01AF-4C12-9F3B-F7FDE87F50AE}"/>
              </a:ext>
            </a:extLst>
          </p:cNvPr>
          <p:cNvSpPr txBox="1"/>
          <p:nvPr/>
        </p:nvSpPr>
        <p:spPr>
          <a:xfrm>
            <a:off x="408373" y="2379216"/>
            <a:ext cx="95600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B. Viel Preis – „</a:t>
            </a: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aber nur aufgrund der Gnade Jesu</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p>
        </p:txBody>
      </p:sp>
    </p:spTree>
    <p:extLst>
      <p:ext uri="{BB962C8B-B14F-4D97-AF65-F5344CB8AC3E}">
        <p14:creationId xmlns:p14="http://schemas.microsoft.com/office/powerpoint/2010/main" val="287014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Tree>
    <p:extLst>
      <p:ext uri="{BB962C8B-B14F-4D97-AF65-F5344CB8AC3E}">
        <p14:creationId xmlns:p14="http://schemas.microsoft.com/office/powerpoint/2010/main" val="19594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Rechteck 2">
            <a:extLst>
              <a:ext uri="{FF2B5EF4-FFF2-40B4-BE49-F238E27FC236}">
                <a16:creationId xmlns:a16="http://schemas.microsoft.com/office/drawing/2014/main" id="{5179D2EC-820A-4618-BC47-1FE0151BC549}"/>
              </a:ext>
            </a:extLst>
          </p:cNvPr>
          <p:cNvSpPr/>
          <p:nvPr/>
        </p:nvSpPr>
        <p:spPr>
          <a:xfrm>
            <a:off x="491231" y="2345899"/>
            <a:ext cx="10419426" cy="954107"/>
          </a:xfrm>
          <a:prstGeom prst="rect">
            <a:avLst/>
          </a:prstGeom>
        </p:spPr>
        <p:txBody>
          <a:bodyPr wrap="square">
            <a:spAutoFit/>
          </a:bodyPr>
          <a:lstStyle/>
          <a:p>
            <a:r>
              <a:rPr lang="de-DE" sz="2800" i="1" dirty="0"/>
              <a:t>In jener Stunde traten die Jünger zu Jesus und sprachen: </a:t>
            </a:r>
          </a:p>
          <a:p>
            <a:r>
              <a:rPr lang="de-DE" sz="2800" i="1" dirty="0"/>
              <a:t>Wer ist denn der Größte im Reich der Himmel?</a:t>
            </a:r>
            <a:r>
              <a:rPr lang="de-DE" sz="2800" dirty="0"/>
              <a:t> </a:t>
            </a:r>
            <a:r>
              <a:rPr lang="de-DE" sz="2000" dirty="0"/>
              <a:t>(</a:t>
            </a:r>
            <a:r>
              <a:rPr lang="de-DE" sz="2000" dirty="0" err="1"/>
              <a:t>Mt</a:t>
            </a:r>
            <a:r>
              <a:rPr lang="de-DE" sz="2000" dirty="0"/>
              <a:t> 18, 1)</a:t>
            </a:r>
            <a:endParaRPr lang="de-DE" sz="2800" dirty="0"/>
          </a:p>
        </p:txBody>
      </p:sp>
    </p:spTree>
    <p:extLst>
      <p:ext uri="{BB962C8B-B14F-4D97-AF65-F5344CB8AC3E}">
        <p14:creationId xmlns:p14="http://schemas.microsoft.com/office/powerpoint/2010/main" val="2491083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Rechteck 2">
            <a:extLst>
              <a:ext uri="{FF2B5EF4-FFF2-40B4-BE49-F238E27FC236}">
                <a16:creationId xmlns:a16="http://schemas.microsoft.com/office/drawing/2014/main" id="{5179D2EC-820A-4618-BC47-1FE0151BC549}"/>
              </a:ext>
            </a:extLst>
          </p:cNvPr>
          <p:cNvSpPr/>
          <p:nvPr/>
        </p:nvSpPr>
        <p:spPr>
          <a:xfrm>
            <a:off x="491231" y="2345899"/>
            <a:ext cx="10419426"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In jener Stunde traten die Jünger zu Jesus und sprachen: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0" i="1" u="none" strike="noStrike" kern="1200" cap="none" spc="0" normalizeH="0" baseline="0" noProof="0" dirty="0">
                <a:ln>
                  <a:noFill/>
                </a:ln>
                <a:solidFill>
                  <a:prstClr val="white"/>
                </a:solidFill>
                <a:effectLst/>
                <a:uLnTx/>
                <a:uFillTx/>
                <a:latin typeface="Century Schoolbook" panose="02040604050505020304"/>
                <a:ea typeface="+mn-ea"/>
                <a:cs typeface="+mn-cs"/>
              </a:rPr>
              <a:t>Wer ist denn der Größte im Reich der Himmel?</a:t>
            </a:r>
            <a:r>
              <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rPr>
              <a:t> </a:t>
            </a:r>
            <a:r>
              <a:rPr kumimoji="0" lang="de-DE" sz="2000" b="0" i="0" u="none" strike="noStrike" kern="1200" cap="none" spc="0" normalizeH="0" baseline="0" noProof="0" dirty="0">
                <a:ln>
                  <a:noFill/>
                </a:ln>
                <a:solidFill>
                  <a:prstClr val="white"/>
                </a:solidFill>
                <a:effectLst/>
                <a:uLnTx/>
                <a:uFillTx/>
                <a:latin typeface="Century Schoolbook" panose="02040604050505020304"/>
                <a:ea typeface="+mn-ea"/>
                <a:cs typeface="+mn-cs"/>
              </a:rPr>
              <a:t>(</a:t>
            </a:r>
            <a:r>
              <a:rPr kumimoji="0" lang="de-DE" sz="2000" b="0" i="0" u="none" strike="noStrike" kern="1200" cap="none" spc="0" normalizeH="0" baseline="0" noProof="0" dirty="0" err="1">
                <a:ln>
                  <a:noFill/>
                </a:ln>
                <a:solidFill>
                  <a:prstClr val="white"/>
                </a:solidFill>
                <a:effectLst/>
                <a:uLnTx/>
                <a:uFillTx/>
                <a:latin typeface="Century Schoolbook" panose="02040604050505020304"/>
                <a:ea typeface="+mn-ea"/>
                <a:cs typeface="+mn-cs"/>
              </a:rPr>
              <a:t>Mt</a:t>
            </a:r>
            <a:r>
              <a:rPr kumimoji="0" lang="de-DE" sz="2000" b="0" i="0" u="none" strike="noStrike" kern="1200" cap="none" spc="0" normalizeH="0" baseline="0" noProof="0" dirty="0">
                <a:ln>
                  <a:noFill/>
                </a:ln>
                <a:solidFill>
                  <a:prstClr val="white"/>
                </a:solidFill>
                <a:effectLst/>
                <a:uLnTx/>
                <a:uFillTx/>
                <a:latin typeface="Century Schoolbook" panose="02040604050505020304"/>
                <a:ea typeface="+mn-ea"/>
                <a:cs typeface="+mn-cs"/>
              </a:rPr>
              <a:t> 18, 1)</a:t>
            </a:r>
            <a:endParaRPr kumimoji="0" lang="de-DE" sz="2800" b="0" i="0" u="none" strike="noStrike" kern="1200" cap="none" spc="0" normalizeH="0" baseline="0" noProof="0" dirty="0">
              <a:ln>
                <a:noFill/>
              </a:ln>
              <a:solidFill>
                <a:prstClr val="white"/>
              </a:solidFill>
              <a:effectLst/>
              <a:uLnTx/>
              <a:uFillTx/>
              <a:latin typeface="Century Schoolbook" panose="02040604050505020304"/>
              <a:ea typeface="+mn-ea"/>
              <a:cs typeface="+mn-cs"/>
            </a:endParaRPr>
          </a:p>
        </p:txBody>
      </p:sp>
      <p:sp>
        <p:nvSpPr>
          <p:cNvPr id="4" name="Rechteck 3">
            <a:extLst>
              <a:ext uri="{FF2B5EF4-FFF2-40B4-BE49-F238E27FC236}">
                <a16:creationId xmlns:a16="http://schemas.microsoft.com/office/drawing/2014/main" id="{F70B97E2-5955-4368-8EE6-91407ECAD43D}"/>
              </a:ext>
            </a:extLst>
          </p:cNvPr>
          <p:cNvSpPr/>
          <p:nvPr/>
        </p:nvSpPr>
        <p:spPr>
          <a:xfrm>
            <a:off x="491232" y="4265275"/>
            <a:ext cx="10898818" cy="954107"/>
          </a:xfrm>
          <a:prstGeom prst="rect">
            <a:avLst/>
          </a:prstGeom>
        </p:spPr>
        <p:txBody>
          <a:bodyPr wrap="square">
            <a:spAutoFit/>
          </a:bodyPr>
          <a:lstStyle/>
          <a:p>
            <a:r>
              <a:rPr lang="de-DE" sz="2800" i="1" dirty="0"/>
              <a:t>Da antwortete Petrus: Siehe, wir haben alles verlassen und sind dir nachgefolgt. Was werden wir dafür bekommen?</a:t>
            </a:r>
            <a:r>
              <a:rPr lang="de-DE" sz="2800" dirty="0"/>
              <a:t> </a:t>
            </a:r>
            <a:r>
              <a:rPr lang="de-DE" sz="2000" dirty="0"/>
              <a:t>(</a:t>
            </a:r>
            <a:r>
              <a:rPr lang="de-DE" sz="2000" dirty="0" err="1"/>
              <a:t>Mt</a:t>
            </a:r>
            <a:r>
              <a:rPr lang="de-DE" sz="2000" dirty="0"/>
              <a:t> 19, 27)</a:t>
            </a:r>
            <a:endParaRPr lang="de-DE" sz="2800" dirty="0"/>
          </a:p>
        </p:txBody>
      </p:sp>
    </p:spTree>
    <p:extLst>
      <p:ext uri="{BB962C8B-B14F-4D97-AF65-F5344CB8AC3E}">
        <p14:creationId xmlns:p14="http://schemas.microsoft.com/office/powerpoint/2010/main" val="1910271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Tree>
    <p:extLst>
      <p:ext uri="{BB962C8B-B14F-4D97-AF65-F5344CB8AC3E}">
        <p14:creationId xmlns:p14="http://schemas.microsoft.com/office/powerpoint/2010/main" val="362494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600" b="0" i="0" u="none" strike="noStrike" kern="1200" cap="none" spc="0" normalizeH="0" baseline="0" noProof="0" dirty="0">
                <a:ln>
                  <a:noFill/>
                </a:ln>
                <a:solidFill>
                  <a:prstClr val="white"/>
                </a:solidFill>
                <a:effectLst/>
                <a:uLnTx/>
                <a:uFillTx/>
                <a:latin typeface="Century Schoolbook" panose="02040604050505020304"/>
                <a:ea typeface="+mn-ea"/>
                <a:cs typeface="+mn-cs"/>
              </a:rPr>
              <a:t>A. Viel Fleiß – „</a:t>
            </a:r>
            <a:r>
              <a:rPr kumimoji="0" lang="de-DE" sz="2600" b="0" i="1" u="none" strike="noStrike" kern="1200" cap="none" spc="0" normalizeH="0" baseline="0" noProof="0" dirty="0">
                <a:ln>
                  <a:noFill/>
                </a:ln>
                <a:solidFill>
                  <a:prstClr val="white"/>
                </a:solidFill>
                <a:effectLst/>
                <a:uLnTx/>
                <a:uFillTx/>
                <a:latin typeface="Century Schoolbook" panose="02040604050505020304"/>
                <a:ea typeface="+mn-ea"/>
                <a:cs typeface="+mn-cs"/>
              </a:rPr>
              <a:t>einfach weil du dazu verpflichtet bist“ </a:t>
            </a:r>
          </a:p>
        </p:txBody>
      </p:sp>
    </p:spTree>
    <p:extLst>
      <p:ext uri="{BB962C8B-B14F-4D97-AF65-F5344CB8AC3E}">
        <p14:creationId xmlns:p14="http://schemas.microsoft.com/office/powerpoint/2010/main" val="3977782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67E9B-352D-4C69-92A6-309D97A34531}"/>
              </a:ext>
            </a:extLst>
          </p:cNvPr>
          <p:cNvSpPr>
            <a:spLocks noGrp="1"/>
          </p:cNvSpPr>
          <p:nvPr>
            <p:ph type="title"/>
          </p:nvPr>
        </p:nvSpPr>
        <p:spPr>
          <a:xfrm>
            <a:off x="791355" y="124288"/>
            <a:ext cx="9692640" cy="821310"/>
          </a:xfrm>
        </p:spPr>
        <p:txBody>
          <a:bodyPr/>
          <a:lstStyle/>
          <a:p>
            <a:pPr algn="ctr"/>
            <a:r>
              <a:rPr lang="de-DE" dirty="0"/>
              <a:t>Viel Fleiß – viel Preis !?</a:t>
            </a:r>
          </a:p>
        </p:txBody>
      </p:sp>
      <p:sp>
        <p:nvSpPr>
          <p:cNvPr id="3" name="Textfeld 2">
            <a:extLst>
              <a:ext uri="{FF2B5EF4-FFF2-40B4-BE49-F238E27FC236}">
                <a16:creationId xmlns:a16="http://schemas.microsoft.com/office/drawing/2014/main" id="{4188F135-5DE5-49A9-9D3C-BBD297C3DBED}"/>
              </a:ext>
            </a:extLst>
          </p:cNvPr>
          <p:cNvSpPr txBox="1"/>
          <p:nvPr/>
        </p:nvSpPr>
        <p:spPr>
          <a:xfrm>
            <a:off x="408373" y="1722268"/>
            <a:ext cx="9692640" cy="492443"/>
          </a:xfrm>
          <a:prstGeom prst="rect">
            <a:avLst/>
          </a:prstGeom>
          <a:noFill/>
        </p:spPr>
        <p:txBody>
          <a:bodyPr wrap="square" rtlCol="0">
            <a:spAutoFit/>
          </a:bodyPr>
          <a:lstStyle/>
          <a:p>
            <a:r>
              <a:rPr lang="de-DE" sz="2600" dirty="0"/>
              <a:t>A. Viel Fleiß – „</a:t>
            </a:r>
            <a:r>
              <a:rPr lang="de-DE" sz="2600" i="1" dirty="0"/>
              <a:t>einfach weil du dazu verpflichtet bist“ </a:t>
            </a:r>
          </a:p>
        </p:txBody>
      </p:sp>
      <p:sp>
        <p:nvSpPr>
          <p:cNvPr id="4" name="Rechteck 3">
            <a:extLst>
              <a:ext uri="{FF2B5EF4-FFF2-40B4-BE49-F238E27FC236}">
                <a16:creationId xmlns:a16="http://schemas.microsoft.com/office/drawing/2014/main" id="{AE4A0F0F-07A0-4E26-97B1-D12893C9F621}"/>
              </a:ext>
            </a:extLst>
          </p:cNvPr>
          <p:cNvSpPr/>
          <p:nvPr/>
        </p:nvSpPr>
        <p:spPr>
          <a:xfrm>
            <a:off x="408373" y="3239956"/>
            <a:ext cx="10715347" cy="3170099"/>
          </a:xfrm>
          <a:prstGeom prst="rect">
            <a:avLst/>
          </a:prstGeom>
        </p:spPr>
        <p:txBody>
          <a:bodyPr wrap="square">
            <a:spAutoFit/>
          </a:bodyPr>
          <a:lstStyle/>
          <a:p>
            <a:r>
              <a:rPr lang="de-DE" sz="2000" i="1" dirty="0"/>
              <a:t>Wenn einer von euch einen Knecht hat, der pflügt oder das Vieh hütet, wird er etwa zu ihm, wenn er vom Feld kommt, sagen: Komm gleich her und begib dich zu Tisch? </a:t>
            </a:r>
          </a:p>
          <a:p>
            <a:r>
              <a:rPr lang="de-DE" sz="2000" i="1" dirty="0"/>
              <a:t>Wird er nicht vielmehr zu ihm sagen: Mach mir etwas zu essen, gürte dich und bediene mich, bis ich gegessen und getrunken habe; danach kannst auch du essen und trinken.</a:t>
            </a:r>
          </a:p>
          <a:p>
            <a:r>
              <a:rPr lang="de-DE" sz="2000" i="1" dirty="0"/>
              <a:t>Bedankt er sich etwa bei dem Knecht, weil er getan hat, was ihm befohlen wurde? </a:t>
            </a:r>
          </a:p>
          <a:p>
            <a:endParaRPr lang="de-DE" sz="2000" i="1" dirty="0"/>
          </a:p>
          <a:p>
            <a:r>
              <a:rPr lang="de-DE" sz="2000" i="1" dirty="0"/>
              <a:t>So soll es auch bei euch sein: Wenn ihr alles getan habt, was euch befohlen wurde, sollt ihr sagen: Wir sind unnütze Knechte; wir haben nur unsere Schuldigkeit getan. </a:t>
            </a:r>
          </a:p>
          <a:p>
            <a:endParaRPr lang="de-DE" sz="2000" dirty="0"/>
          </a:p>
          <a:p>
            <a:r>
              <a:rPr lang="de-DE" sz="2000" dirty="0"/>
              <a:t>(Lukas 17, 7-10)</a:t>
            </a:r>
          </a:p>
        </p:txBody>
      </p:sp>
    </p:spTree>
    <p:extLst>
      <p:ext uri="{BB962C8B-B14F-4D97-AF65-F5344CB8AC3E}">
        <p14:creationId xmlns:p14="http://schemas.microsoft.com/office/powerpoint/2010/main" val="3251767851"/>
      </p:ext>
    </p:extLst>
  </p:cSld>
  <p:clrMapOvr>
    <a:masterClrMapping/>
  </p:clrMapOvr>
</p:sld>
</file>

<file path=ppt/theme/theme1.xml><?xml version="1.0" encoding="utf-8"?>
<a:theme xmlns:a="http://schemas.openxmlformats.org/drawingml/2006/main" name="Ansicht">
  <a:themeElements>
    <a:clrScheme name="Ansicht">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Ansicht">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nsicht">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docProps/app.xml><?xml version="1.0" encoding="utf-8"?>
<Properties xmlns="http://schemas.openxmlformats.org/officeDocument/2006/extended-properties" xmlns:vt="http://schemas.openxmlformats.org/officeDocument/2006/docPropsVTypes">
  <Template>Aussicht</Template>
  <TotalTime>0</TotalTime>
  <Words>1769</Words>
  <Application>Microsoft Office PowerPoint</Application>
  <PresentationFormat>Breitbild</PresentationFormat>
  <Paragraphs>193</Paragraphs>
  <Slides>33</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33</vt:i4>
      </vt:variant>
    </vt:vector>
  </HeadingPairs>
  <TitlesOfParts>
    <vt:vector size="38" baseType="lpstr">
      <vt:lpstr>Arial</vt:lpstr>
      <vt:lpstr>Cambria</vt:lpstr>
      <vt:lpstr>Century Schoolbook</vt:lpstr>
      <vt:lpstr>Wingdings 2</vt:lpstr>
      <vt:lpstr>Ansicht</vt:lpstr>
      <vt:lpstr>PowerPoint-Präsentation</vt:lpstr>
      <vt:lpstr>PowerPoint-Präsentation</vt:lpstr>
      <vt:lpstr>PowerPoint-Präsentation</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lpstr>Viel Fleiß – viel Preis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Driedger</dc:creator>
  <cp:lastModifiedBy>Andreas Driedger</cp:lastModifiedBy>
  <cp:revision>10</cp:revision>
  <dcterms:created xsi:type="dcterms:W3CDTF">2018-12-15T17:35:12Z</dcterms:created>
  <dcterms:modified xsi:type="dcterms:W3CDTF">2018-12-15T21:32:02Z</dcterms:modified>
</cp:coreProperties>
</file>